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8" r:id="rId7"/>
    <p:sldId id="259" r:id="rId8"/>
    <p:sldId id="260" r:id="rId9"/>
    <p:sldId id="266" r:id="rId10"/>
    <p:sldId id="261" r:id="rId11"/>
    <p:sldId id="269" r:id="rId12"/>
    <p:sldId id="264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C83F-5BF5-40A9-AA96-919882C579A4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9B8E-FCA0-4194-A501-1DC222EA0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2010.atmos.uiuc.edu/guides/crclm/act/gifs/arms1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weather-and-climate/air-masses-and-fronts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2002/es2002page01.cfm?chapter_no=visualiz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misc/AbtDerechos/casepages/may27-282001page.htm" TargetMode="External"/><Relationship Id="rId2" Type="http://schemas.openxmlformats.org/officeDocument/2006/relationships/hyperlink" Target="http://www.classzone.com/books/earth_science/terc/content/visualizations/es2002/es2002page01.cfm?chapter_no=visual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straliasevereweather.com/storm_news/2001/docs/200105-04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K4_F0VKh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timatechase.com/Flooding_Video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dcCMn5sbzM&amp;feature=related" TargetMode="External"/><Relationship Id="rId2" Type="http://schemas.openxmlformats.org/officeDocument/2006/relationships/hyperlink" Target="http://www.youtube.com/watch?v=HQrB37YQo9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nS1nwfRUaaU&amp;feature=relat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www.weatherforyou.com/hamweather/hw3/images/hw3image/asus_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usatoday.com/weather/twc_images/curwx_440x297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2001/es2001page01.cfm?chapter_no=visualiz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Masses and Fronts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7.E1.3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air masses affecting the weather of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4. Maritime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Tropical</a:t>
            </a:r>
          </a:p>
          <a:p>
            <a:pPr marL="514350" indent="-514350"/>
            <a:r>
              <a:rPr lang="en-US" dirty="0" smtClean="0"/>
              <a:t>Warm, unstable, and moist</a:t>
            </a:r>
          </a:p>
          <a:p>
            <a:pPr marL="514350" indent="-514350"/>
            <a:r>
              <a:rPr lang="en-US" dirty="0" smtClean="0"/>
              <a:t>Originates over southern Atlantic and Pacific Oceans and mainly influences Pacific Southwest, Midwest, Northeast, and Southeast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weather would the following air masses bring? </a:t>
            </a:r>
            <a:endParaRPr lang="en-US" dirty="0"/>
          </a:p>
        </p:txBody>
      </p:sp>
      <p:pic>
        <p:nvPicPr>
          <p:cNvPr id="4" name="Picture 2" descr="http://ww2010.atmos.uiuc.edu/guides/crclm/act/gifs/arms1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>
            <a:grayscl/>
          </a:blip>
          <a:srcRect/>
          <a:stretch>
            <a:fillRect/>
          </a:stretch>
        </p:blipFill>
        <p:spPr bwMode="auto">
          <a:xfrm>
            <a:off x="1143000" y="1633074"/>
            <a:ext cx="7086599" cy="460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orldatlas.com/webimage/countrys/namerica/naout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0703"/>
            <a:ext cx="7010400" cy="64095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943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Lab:  Diagram and label each air mass affecting the U.S.  Color code your diagram.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has 4 major air masses, two </a:t>
            </a:r>
            <a:r>
              <a:rPr lang="en-US" dirty="0" smtClean="0">
                <a:solidFill>
                  <a:srgbClr val="FF0000"/>
                </a:solidFill>
              </a:rPr>
              <a:t>warm </a:t>
            </a:r>
            <a:r>
              <a:rPr lang="en-US" dirty="0" smtClean="0"/>
              <a:t>ones and two </a:t>
            </a:r>
            <a:r>
              <a:rPr lang="en-US" dirty="0" smtClean="0">
                <a:solidFill>
                  <a:srgbClr val="0070C0"/>
                </a:solidFill>
              </a:rPr>
              <a:t>cold</a:t>
            </a:r>
            <a:r>
              <a:rPr lang="en-US" dirty="0" smtClean="0"/>
              <a:t> ones.  When those air masses run into each other, the place where they meet is called a front.</a:t>
            </a:r>
          </a:p>
          <a:p>
            <a:r>
              <a:rPr lang="en-US" dirty="0" smtClean="0"/>
              <a:t>Fronts are responsible for all kinds of weather like snow and storms.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Study Jams air masses and fronts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boundary created when two air masses meet.</a:t>
            </a:r>
          </a:p>
          <a:p>
            <a:r>
              <a:rPr lang="en-US" dirty="0" smtClean="0"/>
              <a:t>Fronts are named for the air mass that is moving.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 </a:t>
            </a:r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Materials: </a:t>
            </a:r>
            <a:r>
              <a:rPr lang="en-US" dirty="0" smtClean="0"/>
              <a:t>water bottle, </a:t>
            </a:r>
            <a:r>
              <a:rPr lang="en-US" dirty="0" smtClean="0"/>
              <a:t>ice </a:t>
            </a:r>
            <a:r>
              <a:rPr lang="en-US" dirty="0" smtClean="0"/>
              <a:t>water, oil, and </a:t>
            </a:r>
            <a:r>
              <a:rPr lang="en-US" dirty="0" smtClean="0"/>
              <a:t>red and blue food coloring</a:t>
            </a:r>
          </a:p>
          <a:p>
            <a:r>
              <a:rPr lang="en-US" dirty="0" smtClean="0"/>
              <a:t>Your teacher will pour the red colored oil and the blue colored ice water into the bottle.  I will need a volunteer to come and shake the bottle.  Make an observation of the bottle after it is shaken.</a:t>
            </a:r>
          </a:p>
          <a:p>
            <a:r>
              <a:rPr lang="en-US" dirty="0" smtClean="0"/>
              <a:t>Wait a few minutes, and make another observation:  what happened to the oil and water insid</a:t>
            </a:r>
            <a:r>
              <a:rPr lang="en-US" dirty="0" smtClean="0"/>
              <a:t>e the bottle?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water  and oil represent air.  Knowing this, explain how you think air behaves when air of different temperatures meet.</a:t>
            </a:r>
          </a:p>
          <a:p>
            <a:r>
              <a:rPr lang="en-US" dirty="0" smtClean="0"/>
              <a:t>Write your answer in complete sentences.</a:t>
            </a:r>
          </a:p>
          <a:p>
            <a:r>
              <a:rPr lang="en-US" dirty="0" smtClean="0"/>
              <a:t>Using the color pencils, </a:t>
            </a:r>
            <a:r>
              <a:rPr lang="en-US" u="sng" dirty="0" smtClean="0"/>
              <a:t>draw</a:t>
            </a:r>
            <a:r>
              <a:rPr lang="en-US" dirty="0" smtClean="0"/>
              <a:t> what you made and </a:t>
            </a:r>
            <a:r>
              <a:rPr lang="en-US" u="sng" dirty="0" smtClean="0"/>
              <a:t>label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a qualitative observation.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activity that we just did…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Where is the “front”?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533400" y="40005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2390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Why does the Earth experience weather?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There are 2 reasons: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movement of air masses;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movement of fronts.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 animation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http://www.classzone.com/books/earth_science/terc/content/visualizations/es2002/es2002page01.cfm?chapter_no=visualization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the “Weather Fronts” chart as you follow along the next few slides.</a:t>
            </a:r>
            <a:endParaRPr lang="en-US" dirty="0"/>
          </a:p>
        </p:txBody>
      </p:sp>
      <p:pic>
        <p:nvPicPr>
          <p:cNvPr id="4" name="Content Placeholder 3" descr="C:\Users\David Hong\Pictures\Fro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98" y="1600200"/>
            <a:ext cx="888670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Front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Cold </a:t>
            </a:r>
            <a:r>
              <a:rPr lang="en-US" dirty="0" smtClean="0">
                <a:solidFill>
                  <a:srgbClr val="FFC000"/>
                </a:solidFill>
              </a:rPr>
              <a:t>dense</a:t>
            </a:r>
            <a:r>
              <a:rPr lang="en-US" dirty="0" smtClean="0"/>
              <a:t> air moves in and pushes warm air out of the way</a:t>
            </a:r>
          </a:p>
          <a:p>
            <a:pPr marL="609600" indent="-609600"/>
            <a:r>
              <a:rPr lang="en-US" dirty="0" smtClean="0"/>
              <a:t>Cold fronts move very quickly and bring short periods of rain/thunderstorms</a:t>
            </a:r>
          </a:p>
          <a:p>
            <a:pPr marL="609600" indent="-609600"/>
            <a:r>
              <a:rPr lang="en-US" dirty="0" smtClean="0"/>
              <a:t>Lower temperatures are </a:t>
            </a:r>
            <a:r>
              <a:rPr lang="en-US" dirty="0" smtClean="0">
                <a:solidFill>
                  <a:srgbClr val="FFC000"/>
                </a:solidFill>
              </a:rPr>
              <a:t>behind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front </a:t>
            </a:r>
          </a:p>
          <a:p>
            <a:pPr marL="609600" indent="-609600"/>
            <a:r>
              <a:rPr lang="en-US" dirty="0" smtClean="0"/>
              <a:t>SYMBOL – the direction of the “arrows” points towards the direction the front is MOVING</a:t>
            </a:r>
          </a:p>
          <a:p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00400" y="5638800"/>
            <a:ext cx="5334000" cy="381000"/>
            <a:chOff x="1752600" y="6096000"/>
            <a:chExt cx="5334000" cy="38100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752600" y="6096000"/>
              <a:ext cx="5334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10800000">
              <a:off x="19050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10800000">
              <a:off x="23622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10800000">
              <a:off x="28194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10800000">
              <a:off x="32766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10800000">
              <a:off x="37338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rot="10800000">
              <a:off x="41910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rot="10800000">
              <a:off x="46482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 rot="10800000">
              <a:off x="51054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>
              <a:off x="55626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10800000">
              <a:off x="60198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10800000">
              <a:off x="6477000" y="60960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ldfront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04800" y="1052513"/>
            <a:ext cx="86106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cold front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80092"/>
            <a:ext cx="8077200" cy="53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Front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Warm air moves up the cold front as it slowly </a:t>
            </a:r>
            <a:r>
              <a:rPr lang="en-US" dirty="0" smtClean="0">
                <a:solidFill>
                  <a:srgbClr val="FF0000"/>
                </a:solidFill>
              </a:rPr>
              <a:t>displaces and overtakes </a:t>
            </a:r>
            <a:r>
              <a:rPr lang="en-US" dirty="0" smtClean="0"/>
              <a:t>the cold air</a:t>
            </a:r>
          </a:p>
          <a:p>
            <a:pPr marL="609600" indent="-609600"/>
            <a:r>
              <a:rPr lang="en-US" dirty="0" smtClean="0"/>
              <a:t>Warm fronts move slowly, and bring many days of steady precipitation</a:t>
            </a:r>
          </a:p>
          <a:p>
            <a:pPr marL="609600" indent="-609600"/>
            <a:r>
              <a:rPr lang="en-US" dirty="0" smtClean="0"/>
              <a:t>Higher temperatures are behind the front</a:t>
            </a:r>
          </a:p>
          <a:p>
            <a:pPr marL="609600" indent="-609600"/>
            <a:r>
              <a:rPr lang="en-US" dirty="0" smtClean="0"/>
              <a:t>SYMBOL – direction of “half-moons” is the direction the front is moving</a:t>
            </a:r>
          </a:p>
          <a:p>
            <a:endParaRPr lang="en-US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066800" y="5715000"/>
            <a:ext cx="6934200" cy="381000"/>
            <a:chOff x="2209800" y="5943600"/>
            <a:chExt cx="4953000" cy="15240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209800" y="5943600"/>
              <a:ext cx="4953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2590800" y="5943600"/>
              <a:ext cx="3048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3124200" y="5943600"/>
              <a:ext cx="3048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6324600" y="5943600"/>
              <a:ext cx="3048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5257800" y="5943600"/>
              <a:ext cx="3048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4724400" y="5943600"/>
              <a:ext cx="3048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4191000" y="5943600"/>
              <a:ext cx="3048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rmfront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6675" y="927100"/>
            <a:ext cx="90773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front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97122"/>
            <a:ext cx="6172200" cy="560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http://www.classzone.com/books/earth_science/terc/content/visualizations/es2002/es2002page01.cfm?chapter_no=visualization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Cold front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Links to cold front videos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when cold and warm masses meet but neither one has enough force to move the other out of the way.</a:t>
            </a:r>
          </a:p>
          <a:p>
            <a:r>
              <a:rPr lang="en-US" dirty="0" smtClean="0"/>
              <a:t>The water vapor in the warm air condenses into rain, fog, snow, clouds.</a:t>
            </a:r>
          </a:p>
          <a:p>
            <a:r>
              <a:rPr lang="en-US" dirty="0" smtClean="0"/>
              <a:t>Can bring many days of precipitation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029200"/>
            <a:ext cx="3810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www.youtube.com/watch?v=tkK4_F0VKhM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Definition:  A large dome of air which has similar  temperature and moisture characteristics throughout.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620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Stationary front videos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Occluded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created when a warm air mass is caught between two cooler air masses.</a:t>
            </a:r>
          </a:p>
          <a:p>
            <a:r>
              <a:rPr lang="en-US" dirty="0" smtClean="0"/>
              <a:t>The two denser cooler air masses cut off the warm air mass from the ground.</a:t>
            </a:r>
          </a:p>
          <a:p>
            <a:r>
              <a:rPr lang="en-US" dirty="0" smtClean="0"/>
              <a:t>As the warm air mass cools, it may turn cloudy, rainy or snowy.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71353">
            <a:off x="4320382" y="3937794"/>
            <a:ext cx="13890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video clip of a weather report.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http://www.youtube.com/watch?v=HQrB37YQo9Y</a:t>
            </a:r>
            <a:r>
              <a:rPr lang="en-US" dirty="0" smtClean="0"/>
              <a:t>      start at 2:10</a:t>
            </a:r>
          </a:p>
          <a:p>
            <a:r>
              <a:rPr lang="en-US" dirty="0" smtClean="0">
                <a:hlinkClick r:id="rId3"/>
              </a:rPr>
              <a:t>http://www.youtube.com/watch?v=OdcCMn5sbzM&amp;feature=related</a:t>
            </a:r>
            <a:r>
              <a:rPr lang="en-US" dirty="0" smtClean="0"/>
              <a:t>	start at 1:30</a:t>
            </a:r>
          </a:p>
          <a:p>
            <a:r>
              <a:rPr lang="en-US" dirty="0" smtClean="0">
                <a:hlinkClick r:id="rId4"/>
              </a:rPr>
              <a:t>http://www.youtube.com/watch?v=nS1nwfRUaaU&amp;feature=related</a:t>
            </a:r>
            <a:r>
              <a:rPr lang="en-US" dirty="0" smtClean="0"/>
              <a:t>	start at :30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a weather report</a:t>
            </a:r>
            <a:endParaRPr lang="en-US" dirty="0"/>
          </a:p>
        </p:txBody>
      </p:sp>
      <p:pic>
        <p:nvPicPr>
          <p:cNvPr id="4" name="Picture 2" descr="http://www.weatherforyou.com/hamweather/hw3/images/hw3image/asus_.pn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1066800" y="1234282"/>
            <a:ext cx="7238999" cy="54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satoday.com/weather/twc_images/curwx_440x29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9265" y="685800"/>
            <a:ext cx="824194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Earth experience weather?</a:t>
            </a:r>
          </a:p>
          <a:p>
            <a:pPr>
              <a:buNone/>
            </a:pPr>
            <a:r>
              <a:rPr lang="en-US" dirty="0" smtClean="0"/>
              <a:t>Write an introductory paragraph, a paragraph explaining air masses and how they affect Earth’s weather, a paragraph explaining fronts and how they affect Earth’s weather, and a closing paragraph.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Map</a:t>
            </a:r>
            <a:endParaRPr lang="en-US" dirty="0"/>
          </a:p>
        </p:txBody>
      </p:sp>
      <p:pic>
        <p:nvPicPr>
          <p:cNvPr id="7" name="Picture Placeholder 6" descr="Earth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>
          <a:xfrm>
            <a:off x="304800" y="612775"/>
            <a:ext cx="82296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Where would you expect to find cold air masses?  Warm air masses?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America</a:t>
            </a:r>
            <a:br>
              <a:rPr lang="en-US" dirty="0" smtClean="0"/>
            </a:br>
            <a:r>
              <a:rPr lang="en-US" sz="3100" dirty="0" smtClean="0"/>
              <a:t>Where would you expect to find cold air masses?  Warm air masses?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 descr="Nor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9550" y="1600200"/>
            <a:ext cx="42048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http://www.classzone.com/books/earth_science/terc/content/visualizations/es2001/es2001page01.cfm?chapter_no=visualization</a:t>
            </a:r>
            <a:endParaRPr lang="en-US" dirty="0" smtClean="0"/>
          </a:p>
          <a:p>
            <a:r>
              <a:rPr lang="en-US" dirty="0" smtClean="0"/>
              <a:t>All around the earth, large masses of air move around and constantly change the weather.</a:t>
            </a:r>
          </a:p>
          <a:p>
            <a:r>
              <a:rPr lang="en-US" dirty="0" smtClean="0"/>
              <a:t>They are named based on where they are coming FROM.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air masses affecting the weather of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Continental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polar</a:t>
            </a:r>
            <a:r>
              <a:rPr lang="en-US" dirty="0" smtClean="0"/>
              <a:t> (</a:t>
            </a:r>
            <a:r>
              <a:rPr lang="en-US" dirty="0" err="1" smtClean="0"/>
              <a:t>cP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Cold</a:t>
            </a:r>
            <a:r>
              <a:rPr lang="en-US" dirty="0" smtClean="0"/>
              <a:t>, dry, and stable</a:t>
            </a:r>
          </a:p>
          <a:p>
            <a:r>
              <a:rPr lang="en-US" dirty="0" smtClean="0"/>
              <a:t>Originates in Canada and influences Northern U.S.</a:t>
            </a:r>
          </a:p>
          <a:p>
            <a:r>
              <a:rPr lang="en-US" dirty="0" smtClean="0"/>
              <a:t>Responsible for clear, pleasant weather during the summer</a:t>
            </a:r>
          </a:p>
          <a:p>
            <a:r>
              <a:rPr lang="en-US" dirty="0" smtClean="0"/>
              <a:t>Responsible for lake effects snow around the Great Lakes in winter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air masses affecting the weather of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00B0F0"/>
                </a:solidFill>
              </a:rPr>
              <a:t>Maritime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polar</a:t>
            </a:r>
            <a:r>
              <a:rPr lang="en-US" dirty="0" smtClean="0"/>
              <a:t> (</a:t>
            </a:r>
            <a:r>
              <a:rPr lang="en-US" dirty="0" err="1" smtClean="0"/>
              <a:t>mP</a:t>
            </a:r>
            <a:r>
              <a:rPr lang="en-US" dirty="0" smtClean="0"/>
              <a:t>)</a:t>
            </a:r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</a:rPr>
              <a:t>Cool</a:t>
            </a:r>
            <a:r>
              <a:rPr lang="en-US" dirty="0" smtClean="0"/>
              <a:t>, unstable, and moist</a:t>
            </a:r>
          </a:p>
          <a:p>
            <a:pPr marL="514350" indent="-514350"/>
            <a:r>
              <a:rPr lang="en-US" dirty="0" smtClean="0"/>
              <a:t>Originates over icy waters of the northern Atlantic and Pacific Oceans and mainly influences Pacific Northwest and Northeast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air masses affecting the weather of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>
                <a:solidFill>
                  <a:srgbClr val="00B050"/>
                </a:solidFill>
              </a:rPr>
              <a:t>Continental </a:t>
            </a:r>
            <a:r>
              <a:rPr lang="en-US" dirty="0" smtClean="0">
                <a:solidFill>
                  <a:srgbClr val="FF0000"/>
                </a:solidFill>
              </a:rPr>
              <a:t>Tropical</a:t>
            </a:r>
          </a:p>
          <a:p>
            <a:pPr marL="514350" indent="-514350"/>
            <a:r>
              <a:rPr lang="en-US" dirty="0" smtClean="0"/>
              <a:t>Warm, stable, and dry</a:t>
            </a:r>
          </a:p>
          <a:p>
            <a:pPr marL="514350" indent="-514350"/>
            <a:r>
              <a:rPr lang="en-US" dirty="0" smtClean="0"/>
              <a:t>Originates over Mexico and affects the Midwest</a:t>
            </a:r>
          </a:p>
          <a:p>
            <a:pPr marL="514350" indent="-514350"/>
            <a:r>
              <a:rPr lang="en-US" dirty="0" smtClean="0"/>
              <a:t>Responsible for hot dry summers and warm dry winters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462</TotalTime>
  <Words>817</Words>
  <Application>Microsoft Office PowerPoint</Application>
  <PresentationFormat>On-screen Show (4:3)</PresentationFormat>
  <Paragraphs>95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Air Masses and Fronts</vt:lpstr>
      <vt:lpstr>Essential Question</vt:lpstr>
      <vt:lpstr>Air Masses</vt:lpstr>
      <vt:lpstr>World Map</vt:lpstr>
      <vt:lpstr>North America Where would you expect to find cold air masses?  Warm air masses? </vt:lpstr>
      <vt:lpstr>Air Mass Animation</vt:lpstr>
      <vt:lpstr>Types of air masses affecting the weather of the U.S.</vt:lpstr>
      <vt:lpstr>Types of air masses affecting the weather of the U.S.</vt:lpstr>
      <vt:lpstr>Types of air masses affecting the weather of the U.S.</vt:lpstr>
      <vt:lpstr>Types of air masses affecting the weather of the U.S.</vt:lpstr>
      <vt:lpstr>What type of weather would the following air masses bring? </vt:lpstr>
      <vt:lpstr>PowerPoint Presentation</vt:lpstr>
      <vt:lpstr>Fronts</vt:lpstr>
      <vt:lpstr>Fronts</vt:lpstr>
      <vt:lpstr>Fronts Demonstration</vt:lpstr>
      <vt:lpstr>Fronts activity</vt:lpstr>
      <vt:lpstr>In the activity that we just did…</vt:lpstr>
      <vt:lpstr>PowerPoint Presentation</vt:lpstr>
      <vt:lpstr>PowerPoint Presentation</vt:lpstr>
      <vt:lpstr>Fronts animation</vt:lpstr>
      <vt:lpstr>Fill in the “Weather Fronts” chart as you follow along the next few slides.</vt:lpstr>
      <vt:lpstr>Cold Front </vt:lpstr>
      <vt:lpstr>PowerPoint Presentation</vt:lpstr>
      <vt:lpstr>A cold front</vt:lpstr>
      <vt:lpstr>Warm Front </vt:lpstr>
      <vt:lpstr>PowerPoint Presentation</vt:lpstr>
      <vt:lpstr>Warm front</vt:lpstr>
      <vt:lpstr>Animations</vt:lpstr>
      <vt:lpstr>Stationary front</vt:lpstr>
      <vt:lpstr>PowerPoint Presentation</vt:lpstr>
      <vt:lpstr>Links</vt:lpstr>
      <vt:lpstr>Occluded front</vt:lpstr>
      <vt:lpstr>Watch video clip of a weather report.</vt:lpstr>
      <vt:lpstr>Do a weather report</vt:lpstr>
      <vt:lpstr>PowerPoint Presentation</vt:lpstr>
      <vt:lpstr>Summarize</vt:lpstr>
    </vt:vector>
  </TitlesOfParts>
  <Company>Greenwood School District 50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Masses and Fronts</dc:title>
  <dc:creator>template</dc:creator>
  <cp:lastModifiedBy>Laura Mettler</cp:lastModifiedBy>
  <cp:revision>24</cp:revision>
  <dcterms:created xsi:type="dcterms:W3CDTF">2013-09-16T16:19:43Z</dcterms:created>
  <dcterms:modified xsi:type="dcterms:W3CDTF">2015-09-13T11:54:25Z</dcterms:modified>
</cp:coreProperties>
</file>