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98" r:id="rId9"/>
    <p:sldId id="291" r:id="rId10"/>
    <p:sldId id="293" r:id="rId11"/>
    <p:sldId id="294" r:id="rId12"/>
    <p:sldId id="29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97" r:id="rId24"/>
    <p:sldId id="299" r:id="rId25"/>
    <p:sldId id="301" r:id="rId26"/>
    <p:sldId id="308" r:id="rId27"/>
    <p:sldId id="306" r:id="rId28"/>
    <p:sldId id="307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0A"/>
    <a:srgbClr val="54E43C"/>
    <a:srgbClr val="FFFF00"/>
    <a:srgbClr val="00DE00"/>
    <a:srgbClr val="48E662"/>
    <a:srgbClr val="1DD13B"/>
    <a:srgbClr val="1AB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8CD5-C3CB-4D30-AA53-D1326835DEF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2C6A-2FA9-438B-9C73-FC5D42F55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5588C-3780-4059-9E9D-0D78E18F69D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603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2C6A-2FA9-438B-9C73-FC5D42F552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F5EA9-F5F6-4170-B825-0D7D06FBB0B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57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8DF2-F147-4171-8F1F-BF1F341FF4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2BCC-9615-423F-9CFF-53EEFB34098B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6D1BC-0631-4CCF-95E6-F1B2750A3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38" idx="0"/>
          </p:cNvCxnSpPr>
          <p:nvPr/>
        </p:nvCxnSpPr>
        <p:spPr>
          <a:xfrm rot="16200000" flipH="1">
            <a:off x="7429500" y="4229100"/>
            <a:ext cx="14478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2552700" y="4381500"/>
            <a:ext cx="13716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257300" y="4838700"/>
            <a:ext cx="144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You will be using both your graphic organizer and your guided notes today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1676400" y="2438400"/>
            <a:ext cx="137160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24600" y="2590800"/>
            <a:ext cx="9144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200" y="3048000"/>
            <a:ext cx="2667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19400" y="1066800"/>
            <a:ext cx="38862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0" y="4572000"/>
            <a:ext cx="13716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438900" y="4686300"/>
            <a:ext cx="144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181600" y="4343400"/>
            <a:ext cx="13716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91200" y="3124200"/>
            <a:ext cx="2667000" cy="152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486400"/>
            <a:ext cx="10668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24000" y="5410200"/>
            <a:ext cx="10668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5410200"/>
            <a:ext cx="10668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05400" y="5334000"/>
            <a:ext cx="12192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53200" y="5334000"/>
            <a:ext cx="12192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24800" y="5334000"/>
            <a:ext cx="12192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2963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40" y="0"/>
            <a:ext cx="9168539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Wait…..Huh?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074258" cy="1877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Good Ozone = Ozone in the stratosphere</a:t>
            </a:r>
          </a:p>
          <a:p>
            <a:r>
              <a:rPr lang="en-US" sz="4000" b="1" u="sng" dirty="0" smtClean="0">
                <a:solidFill>
                  <a:schemeClr val="tx1"/>
                </a:solidFill>
              </a:rPr>
              <a:t>(Protects us from harmful radiation!!!)</a:t>
            </a:r>
          </a:p>
          <a:p>
            <a:endParaRPr lang="en-US" b="1" u="sng" dirty="0">
              <a:solidFill>
                <a:schemeClr val="tx1"/>
              </a:solidFill>
            </a:endParaRPr>
          </a:p>
          <a:p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687" y="2667000"/>
            <a:ext cx="6253382" cy="39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876" y="366921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5486400" y="4431210"/>
            <a:ext cx="12192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0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Without Ozone in the stratosphere…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21" y="1600200"/>
            <a:ext cx="625275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494" y="0"/>
            <a:ext cx="9296400" cy="2286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Bad Ozone = Ozone in the troposphere</a:t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(Ozone in the Troposphere is a greenhouse gas!!!)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1219200" cy="22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667000"/>
            <a:ext cx="1609725" cy="21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105400"/>
            <a:ext cx="1295400" cy="146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181600"/>
            <a:ext cx="1143000" cy="133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810000"/>
            <a:ext cx="1243013" cy="18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14600"/>
            <a:ext cx="1295400" cy="146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519854"/>
            <a:ext cx="1143000" cy="133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914400" cy="11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6725" y="13167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04863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324100" y="-762000"/>
            <a:ext cx="4648200" cy="3276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2057400" y="1600200"/>
            <a:ext cx="1981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7467600" y="4800600"/>
            <a:ext cx="19812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152400" y="4495800"/>
            <a:ext cx="1981200" cy="1752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267200" y="6248400"/>
            <a:ext cx="121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00200" y="1828800"/>
            <a:ext cx="6400800" cy="388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2819400"/>
            <a:ext cx="6324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Particulate Matter:</a:t>
            </a:r>
          </a:p>
          <a:p>
            <a:pPr algn="ctr"/>
            <a:r>
              <a:rPr lang="en-US" sz="3600" dirty="0" smtClean="0"/>
              <a:t>Tiny particles (solid or liquid) mixed in with the air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does this look like to you?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620000" cy="570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It’s Particulate Matter under a very powerful microscope!!!!!!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7848600" cy="49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0" y="0"/>
            <a:ext cx="22098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90600" y="3124200"/>
            <a:ext cx="1828800" cy="167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962400" y="4495800"/>
            <a:ext cx="13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248400" y="3352800"/>
            <a:ext cx="175260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295400" y="304800"/>
            <a:ext cx="6400800" cy="388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4876800"/>
            <a:ext cx="22860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4876800"/>
            <a:ext cx="22860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29400" y="4876800"/>
            <a:ext cx="22860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5181600"/>
            <a:ext cx="2438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Dust</a:t>
            </a:r>
            <a:endParaRPr lang="en-US" sz="4400" b="1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51054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Dirt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181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Pollen</a:t>
            </a:r>
            <a:endParaRPr lang="en-US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990600"/>
            <a:ext cx="6324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Particulate Matter:</a:t>
            </a:r>
          </a:p>
          <a:p>
            <a:pPr algn="ctr"/>
            <a:r>
              <a:rPr lang="en-US" sz="3600" dirty="0" smtClean="0"/>
              <a:t>Tiny particles (solid or liquid) mixed in with the air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261" y="546349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PARTICULATE MATTER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3500" dirty="0" smtClean="0"/>
              <a:t>		Tiny particles or droplets that are mixed in with air. </a:t>
            </a:r>
          </a:p>
          <a:p>
            <a:r>
              <a:rPr lang="en-US" sz="3500" u="sng" dirty="0" smtClean="0"/>
              <a:t>EXAMPLES</a:t>
            </a:r>
            <a:r>
              <a:rPr lang="en-US" sz="3500" dirty="0" smtClean="0"/>
              <a:t>: dust, car exhaust, pollen</a:t>
            </a:r>
          </a:p>
          <a:p>
            <a:endParaRPr lang="en-US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xplosion 1 7"/>
          <p:cNvSpPr/>
          <p:nvPr/>
        </p:nvSpPr>
        <p:spPr>
          <a:xfrm>
            <a:off x="5257800" y="2362200"/>
            <a:ext cx="4267200" cy="236220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0" y="31242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500" b="1" dirty="0">
                <a:latin typeface="+mn-lt"/>
                <a:cs typeface="+mn-cs"/>
              </a:rPr>
              <a:t>That’s DUST!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134100" y="3771900"/>
            <a:ext cx="9906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3643"/>
            <a:ext cx="8458200" cy="54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867400"/>
            <a:ext cx="84582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Mexico City, Mexico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785860" cy="563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Los Angeles, California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85860" cy="497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228600"/>
            <a:ext cx="8686800" cy="3886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609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AIR POLLUTION:</a:t>
            </a:r>
          </a:p>
          <a:p>
            <a:pPr algn="ctr"/>
            <a:r>
              <a:rPr lang="en-US" sz="4000" dirty="0" smtClean="0"/>
              <a:t>MOST COMES FROM HUMANS BURNING FOSSIL FUELS FOR ENERGY</a:t>
            </a:r>
          </a:p>
          <a:p>
            <a:pPr algn="ctr"/>
            <a:r>
              <a:rPr lang="en-US" sz="4400" dirty="0" smtClean="0"/>
              <a:t>(Fossil fuel = </a:t>
            </a:r>
            <a:r>
              <a:rPr lang="en-US" sz="4400" b="1" dirty="0" smtClean="0"/>
              <a:t>coal</a:t>
            </a:r>
            <a:r>
              <a:rPr lang="en-US" sz="4400" dirty="0" smtClean="0"/>
              <a:t> used in factories and </a:t>
            </a:r>
            <a:r>
              <a:rPr lang="en-US" sz="4400" b="1" dirty="0" smtClean="0"/>
              <a:t>gas</a:t>
            </a:r>
            <a:r>
              <a:rPr lang="en-US" sz="4400" dirty="0" smtClean="0"/>
              <a:t> used in cars!) </a:t>
            </a:r>
          </a:p>
          <a:p>
            <a:pPr algn="ctr"/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0" y="3581400"/>
            <a:ext cx="144780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72400" y="3505200"/>
            <a:ext cx="16002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Charlotte, NC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96200" cy="482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55720"/>
            <a:ext cx="41148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19600"/>
            <a:ext cx="378460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425220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"/>
            <a:ext cx="28575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Share with a partner </a:t>
            </a:r>
            <a:endParaRPr lang="en-US" b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What IS particulate matter?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Share with another partner </a:t>
            </a:r>
            <a:endParaRPr lang="en-US" b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What is an example of particulate matter?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Particulate Matter Think/Pair/Share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839200" cy="487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Lets Break it down. Who knows what the word quality means?</a:t>
            </a:r>
          </a:p>
          <a:p>
            <a:endParaRPr lang="en-US" sz="3600" i="1" dirty="0" smtClean="0">
              <a:solidFill>
                <a:schemeClr val="tx1"/>
              </a:solidFill>
            </a:endParaRPr>
          </a:p>
          <a:p>
            <a:r>
              <a:rPr lang="en-US" sz="3600" i="1" dirty="0" smtClean="0">
                <a:solidFill>
                  <a:schemeClr val="tx1"/>
                </a:solidFill>
              </a:rPr>
              <a:t>Who Knows What Air is?</a:t>
            </a:r>
          </a:p>
          <a:p>
            <a:endParaRPr lang="en-US" sz="3600" i="1" dirty="0" smtClean="0">
              <a:solidFill>
                <a:schemeClr val="tx1"/>
              </a:solidFill>
            </a:endParaRPr>
          </a:p>
          <a:p>
            <a:r>
              <a:rPr lang="en-US" sz="3600" i="1" dirty="0" smtClean="0">
                <a:solidFill>
                  <a:schemeClr val="tx1"/>
                </a:solidFill>
              </a:rPr>
              <a:t>So who can figure our what air quality is?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48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Air Quality- what is it and how do we define “good”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3194" y="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WHO is the EPA? What do they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fontAlgn="t">
              <a:buClrTx/>
              <a:buSzTx/>
              <a:buFont typeface="Arial" pitchFamily="34" charset="0"/>
              <a:buChar char="•"/>
              <a:defRPr/>
            </a:pPr>
            <a:r>
              <a:rPr lang="en-US" sz="2800" b="1" dirty="0" smtClean="0"/>
              <a:t>Air Quality-</a:t>
            </a:r>
            <a:r>
              <a:rPr lang="en-US" sz="2800" dirty="0" smtClean="0"/>
              <a:t> determines the amount of pollution and particulate matter in the air</a:t>
            </a:r>
            <a:endParaRPr lang="en-US" sz="2800" b="1" dirty="0" smtClean="0"/>
          </a:p>
          <a:p>
            <a:pPr marL="342900" lvl="0" indent="-342900" fontAlgn="t">
              <a:buClrTx/>
              <a:buSzTx/>
              <a:buFont typeface="Arial" pitchFamily="34" charset="0"/>
              <a:buChar char="•"/>
              <a:defRPr/>
            </a:pPr>
            <a:r>
              <a:rPr lang="en-US" sz="2800" b="1" dirty="0" smtClean="0"/>
              <a:t>Environmental Protection Agency- </a:t>
            </a:r>
            <a:r>
              <a:rPr lang="en-US" sz="2800" dirty="0" smtClean="0"/>
              <a:t> tracks and reports air quality</a:t>
            </a:r>
            <a:endParaRPr lang="en-US" sz="2800" b="1" dirty="0" smtClean="0"/>
          </a:p>
          <a:p>
            <a:endParaRPr lang="en-US" dirty="0"/>
          </a:p>
        </p:txBody>
      </p:sp>
      <p:pic>
        <p:nvPicPr>
          <p:cNvPr id="6" name="Content Placeholder 5" descr="pollu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2524" y="2895600"/>
            <a:ext cx="4540270" cy="3507581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Air Quality Index Maps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8839200" cy="1142999"/>
          </a:xfrm>
        </p:spPr>
        <p:txBody>
          <a:bodyPr>
            <a:normAutofit/>
          </a:bodyPr>
          <a:lstStyle/>
          <a:p>
            <a:r>
              <a:rPr lang="en-US" dirty="0" smtClean="0"/>
              <a:t>There are 4 colors that indicate the quality of air.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http://earthobservatory.nasa.gov/Features/ChemistrySunlight/Images/epa_air_quality_20020812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1905000"/>
          <a:ext cx="449580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0"/>
                <a:gridCol w="2247900"/>
              </a:tblGrid>
              <a:tr h="825795"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>
                    <a:solidFill>
                      <a:srgbClr val="54E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 Particulate concentration, Air Quality is good</a:t>
                      </a:r>
                      <a:endParaRPr lang="en-US" dirty="0"/>
                    </a:p>
                  </a:txBody>
                  <a:tcPr>
                    <a:solidFill>
                      <a:srgbClr val="54E43C"/>
                    </a:solidFill>
                  </a:tcPr>
                </a:tc>
              </a:tr>
              <a:tr h="825795"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Particulate concentration, Air Quality is O.K.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73534">
                <a:tc>
                  <a:txBody>
                    <a:bodyPr/>
                    <a:lstStyle/>
                    <a:p>
                      <a:r>
                        <a:rPr lang="en-US" dirty="0" smtClean="0"/>
                        <a:t>Orange</a:t>
                      </a:r>
                      <a:endParaRPr lang="en-US" dirty="0"/>
                    </a:p>
                  </a:txBody>
                  <a:tcPr>
                    <a:solidFill>
                      <a:srgbClr val="E86E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Moderately unhealthy concentration of particulate matter, Air Quality is not good</a:t>
                      </a:r>
                      <a:endParaRPr lang="en-US" dirty="0"/>
                    </a:p>
                  </a:txBody>
                  <a:tcPr>
                    <a:solidFill>
                      <a:srgbClr val="E86E0A"/>
                    </a:solidFill>
                  </a:tcPr>
                </a:tc>
              </a:tr>
              <a:tr h="825795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Particulate concentration, very unhealthy Air Quality.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10251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038600" cy="4267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Rain that has become much more acidic due to pollution; sulfur dioxide and </a:t>
            </a:r>
            <a:r>
              <a:rPr lang="en-US" smtClean="0"/>
              <a:t>nitrogen oxide</a:t>
            </a:r>
            <a:endParaRPr lang="en-US" dirty="0" smtClean="0"/>
          </a:p>
          <a:p>
            <a:r>
              <a:rPr lang="en-US" dirty="0" smtClean="0"/>
              <a:t>Caused by factories, power plants, automobiles</a:t>
            </a:r>
          </a:p>
          <a:p>
            <a:r>
              <a:rPr lang="en-US" dirty="0" smtClean="0"/>
              <a:t>Acid rain harms trees and pollutes lakes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1973"/>
            <a:ext cx="926672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4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Flower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sz="3600" dirty="0" smtClean="0"/>
              <a:t>Complete the Flower Activity </a:t>
            </a:r>
            <a:r>
              <a:rPr lang="en-US" sz="3600" dirty="0" smtClean="0"/>
              <a:t>handout.  Please answer the </a:t>
            </a:r>
            <a:r>
              <a:rPr lang="en-US" sz="3600" dirty="0" smtClean="0"/>
              <a:t>questions </a:t>
            </a:r>
            <a:r>
              <a:rPr lang="en-US" sz="3600" dirty="0" smtClean="0"/>
              <a:t>using complete sentences.</a:t>
            </a:r>
          </a:p>
          <a:p>
            <a:pPr>
              <a:buNone/>
            </a:pPr>
            <a:r>
              <a:rPr lang="en-US" sz="3600" dirty="0" smtClean="0"/>
              <a:t>2.  Each question should be answered in a petal of the flower </a:t>
            </a:r>
            <a:r>
              <a:rPr lang="en-US" sz="3600" dirty="0" smtClean="0">
                <a:sym typeface="Wingdings" panose="05000000000000000000" pitchFamily="2" charset="2"/>
              </a:rPr>
              <a:t></a:t>
            </a:r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http://1.bp.blogspot.com/-zBXTpK8OrHo/ULDetBZ0e1I/AAAAAAAAA-8/QmDi98_mgfI/s1600/cre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32" y="-23248"/>
            <a:ext cx="1321322" cy="1318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Global Pollution Issues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Please answer the questions provided</a:t>
            </a:r>
          </a:p>
          <a:p>
            <a:r>
              <a:rPr lang="en-US" sz="4000" dirty="0" smtClean="0"/>
              <a:t>Use complete sentences </a:t>
            </a:r>
          </a:p>
          <a:p>
            <a:r>
              <a:rPr lang="en-US" sz="4000" dirty="0" smtClean="0"/>
              <a:t>These will be due tomorrow!!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593773"/>
            <a:ext cx="132294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7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b="1" dirty="0" smtClean="0"/>
              <a:t>Exit Ticket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 wake up Saturday morning and it is a beautiful day. You go for a walk and notice clear skies. Describe the air quality at this time. As you continue to walk, you notice a ton of cars driving, a factory let out smoke, and also a lot of wind. Describe the change in air quality.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FOSSIL FUELS:</a:t>
            </a:r>
          </a:p>
        </p:txBody>
      </p:sp>
      <p:pic>
        <p:nvPicPr>
          <p:cNvPr id="14340" name="Picture 4" descr="http://tiki.oneworld.net/energy/fossil_fu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1447800"/>
            <a:ext cx="4279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3500" y="1371600"/>
            <a:ext cx="4800600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Made from the remains of prehistoric animals and plants</a:t>
            </a:r>
          </a:p>
          <a:p>
            <a:r>
              <a:rPr lang="en-US" sz="3000" dirty="0" smtClean="0"/>
              <a:t>Add too much carbon dioxide to the air!</a:t>
            </a:r>
          </a:p>
          <a:p>
            <a:r>
              <a:rPr lang="en-US" sz="3000" dirty="0" smtClean="0"/>
              <a:t>The most potent way humans contribute to global warming!</a:t>
            </a:r>
          </a:p>
          <a:p>
            <a:r>
              <a:rPr lang="en-US" sz="3000" u="sng" dirty="0" smtClean="0"/>
              <a:t>EXAMPLES</a:t>
            </a:r>
            <a:r>
              <a:rPr lang="en-US" sz="3000" dirty="0" smtClean="0"/>
              <a:t>: coal, petroleum, natural gas </a:t>
            </a:r>
            <a:r>
              <a:rPr lang="en-US" sz="2000" dirty="0" smtClean="0"/>
              <a:t>(</a:t>
            </a:r>
            <a:r>
              <a:rPr lang="en-US" sz="2000" i="1" dirty="0" smtClean="0"/>
              <a:t>the kind used to heat your home!)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-228600"/>
            <a:ext cx="9372600" cy="2667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5998C9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5998C9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5998C9"/>
                </a:solidFill>
                <a:latin typeface="Arial Black" pitchFamily="34" charset="0"/>
              </a:rPr>
              <a:t>HUMANS BURN FOSSIL FUELS FOR ENERGY</a:t>
            </a:r>
            <a:br>
              <a:rPr lang="en-US" dirty="0" smtClean="0">
                <a:solidFill>
                  <a:srgbClr val="5998C9"/>
                </a:solidFill>
                <a:latin typeface="Arial Black" pitchFamily="34" charset="0"/>
              </a:rPr>
            </a:br>
            <a:endParaRPr lang="en-US" sz="2700" dirty="0" smtClean="0">
              <a:solidFill>
                <a:srgbClr val="5998C9"/>
              </a:solidFill>
              <a:latin typeface="Arial Black" pitchFamily="34" charset="0"/>
            </a:endParaRPr>
          </a:p>
        </p:txBody>
      </p:sp>
      <p:pic>
        <p:nvPicPr>
          <p:cNvPr id="24579" name="Picture 4" descr="j0390146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81000" y="2743200"/>
            <a:ext cx="26098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j0185108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</a:blip>
          <a:srcRect r="52750"/>
          <a:stretch>
            <a:fillRect/>
          </a:stretch>
        </p:blipFill>
        <p:spPr bwMode="auto">
          <a:xfrm>
            <a:off x="3429000" y="2590800"/>
            <a:ext cx="2286000" cy="32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j0399337"/>
          <p:cNvPicPr>
            <a:picLocks noChangeAspect="1" noChangeArrowheads="1"/>
          </p:cNvPicPr>
          <p:nvPr/>
        </p:nvPicPr>
        <p:blipFill>
          <a:blip r:embed="rId5" cstate="print">
            <a:lum bright="12000" contrast="36000"/>
          </a:blip>
          <a:srcRect/>
          <a:stretch>
            <a:fillRect/>
          </a:stretch>
        </p:blipFill>
        <p:spPr bwMode="auto">
          <a:xfrm>
            <a:off x="6400800" y="2590800"/>
            <a:ext cx="2436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2514600" y="5410200"/>
            <a:ext cx="4191000" cy="1447800"/>
          </a:xfrm>
          <a:prstGeom prst="cloudCallout">
            <a:avLst>
              <a:gd name="adj1" fmla="val -54130"/>
              <a:gd name="adj2" fmla="val -87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 Black" pitchFamily="34" charset="0"/>
              </a:rPr>
              <a:t>Pollution from coal, natural gas, and oil</a:t>
            </a:r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2438400" y="5410200"/>
            <a:ext cx="4343400" cy="1447800"/>
          </a:xfrm>
          <a:prstGeom prst="cloudCallout">
            <a:avLst>
              <a:gd name="adj1" fmla="val 2560"/>
              <a:gd name="adj2" fmla="val -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Arial Black" pitchFamily="34" charset="0"/>
              </a:rPr>
              <a:t>Pollution from coal, natural gas, and oil</a:t>
            </a:r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2362200" y="5410200"/>
            <a:ext cx="4343400" cy="1447800"/>
          </a:xfrm>
          <a:prstGeom prst="cloudCallout">
            <a:avLst>
              <a:gd name="adj1" fmla="val 62574"/>
              <a:gd name="adj2" fmla="val -942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Pollution from coal, natural gas, and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Fossil Fuels </a:t>
            </a:r>
            <a:r>
              <a:rPr lang="en-US" dirty="0" smtClean="0"/>
              <a:t>Think/Pair/Share</a:t>
            </a:r>
            <a:br>
              <a:rPr lang="en-US" dirty="0" smtClean="0"/>
            </a:br>
            <a:r>
              <a:rPr lang="en-US" dirty="0" smtClean="0"/>
              <a:t>(Teacher Check)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Think Pair Share (teacher check)</a:t>
            </a:r>
            <a:endParaRPr lang="en-US" b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How do humans contribute most to global warming?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Think Pair Share (Teacher Check </a:t>
            </a:r>
            <a:endParaRPr lang="en-US" b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What are 3 ways that we use fossil fuel?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48400" y="-762000"/>
            <a:ext cx="4648200" cy="3276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5105400" y="1447800"/>
            <a:ext cx="129540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2209800"/>
            <a:ext cx="53340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2819400"/>
            <a:ext cx="48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Greenhouse Gases:</a:t>
            </a:r>
          </a:p>
          <a:p>
            <a:pPr algn="ctr"/>
            <a:r>
              <a:rPr lang="en-US" sz="3600" dirty="0"/>
              <a:t>g</a:t>
            </a:r>
            <a:r>
              <a:rPr lang="en-US" sz="3600" dirty="0" smtClean="0"/>
              <a:t>ases that trap heat in the atmosphere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-381000" y="4495800"/>
            <a:ext cx="2057400" cy="1828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7000" y="4343400"/>
            <a:ext cx="2971800" cy="228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505200" y="6019800"/>
            <a:ext cx="1600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228600"/>
            <a:ext cx="53340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6477000" y="-304800"/>
            <a:ext cx="129540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838200"/>
            <a:ext cx="48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Greenhouse Gases:</a:t>
            </a:r>
          </a:p>
          <a:p>
            <a:pPr algn="ctr"/>
            <a:r>
              <a:rPr lang="en-US" sz="3600" dirty="0"/>
              <a:t>g</a:t>
            </a:r>
            <a:r>
              <a:rPr lang="en-US" sz="3600" dirty="0" smtClean="0"/>
              <a:t>ases that trap heat in the atmosphere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04900" y="2705100"/>
            <a:ext cx="13716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038600" y="37338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0" idx="0"/>
          </p:cNvCxnSpPr>
          <p:nvPr/>
        </p:nvCxnSpPr>
        <p:spPr>
          <a:xfrm rot="16200000" flipH="1">
            <a:off x="6800850" y="2571750"/>
            <a:ext cx="1219200" cy="800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3581400"/>
            <a:ext cx="2667000" cy="228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581400"/>
            <a:ext cx="2667000" cy="228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7000" y="3581400"/>
            <a:ext cx="2667000" cy="228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37338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Carbon Dioxide</a:t>
            </a:r>
          </a:p>
          <a:p>
            <a:pPr algn="ctr"/>
            <a:r>
              <a:rPr lang="en-US" sz="4000" dirty="0" smtClean="0"/>
              <a:t>(CO₂)</a:t>
            </a:r>
            <a:endParaRPr lang="en-US" sz="4000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35814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Ozone</a:t>
            </a:r>
          </a:p>
          <a:p>
            <a:pPr algn="ctr"/>
            <a:r>
              <a:rPr lang="en-US" sz="4000" dirty="0" smtClean="0"/>
              <a:t>(O₃)</a:t>
            </a:r>
            <a:endParaRPr lang="en-US" sz="4000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5814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Methane</a:t>
            </a:r>
          </a:p>
          <a:p>
            <a:pPr algn="ctr"/>
            <a:r>
              <a:rPr lang="en-US" sz="4000" dirty="0" smtClean="0"/>
              <a:t>(CH₄)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Global Warming: An Overview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229600" cy="4585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Global Warming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the idea that the Earth is getting warmer because of humans releasing too many greenhouse gases into the atmosphere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23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-19050"/>
            <a:ext cx="7620000" cy="762000"/>
          </a:xfrm>
          <a:noFill/>
        </p:spPr>
        <p:txBody>
          <a:bodyPr lIns="90360" tIns="44280" rIns="90360" bIns="4428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smtClean="0">
                <a:latin typeface="Arial Black" pitchFamily="34" charset="0"/>
              </a:rPr>
              <a:t>How Global Warming Works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1208" r="2304" b="2567"/>
          <a:stretch>
            <a:fillRect/>
          </a:stretch>
        </p:blipFill>
        <p:spPr bwMode="auto">
          <a:xfrm>
            <a:off x="57150" y="1847850"/>
            <a:ext cx="90312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838200"/>
            <a:ext cx="5351463" cy="2330450"/>
            <a:chOff x="1248" y="528"/>
            <a:chExt cx="3371" cy="1468"/>
          </a:xfrm>
        </p:grpSpPr>
        <p:pic>
          <p:nvPicPr>
            <p:cNvPr id="72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2591" y="528"/>
              <a:ext cx="576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6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1248" y="765"/>
              <a:ext cx="578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7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4015" y="761"/>
              <a:ext cx="605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3" cstate="print"/>
          <a:srcRect t="21117"/>
          <a:stretch>
            <a:fillRect/>
          </a:stretch>
        </p:blipFill>
        <p:spPr bwMode="auto">
          <a:xfrm>
            <a:off x="3175" y="1450975"/>
            <a:ext cx="914082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57150" y="5176838"/>
            <a:ext cx="9032875" cy="1633537"/>
          </a:xfrm>
          <a:prstGeom prst="roundRect">
            <a:avLst>
              <a:gd name="adj" fmla="val 97"/>
            </a:avLst>
          </a:pr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1200150" y="5529263"/>
            <a:ext cx="6397625" cy="1066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71600" y="5791200"/>
            <a:ext cx="6016625" cy="517525"/>
            <a:chOff x="1332" y="3675"/>
            <a:chExt cx="3790" cy="326"/>
          </a:xfrm>
        </p:grpSpPr>
        <p:sp>
          <p:nvSpPr>
            <p:cNvPr id="7211" name="AutoShape 13"/>
            <p:cNvSpPr>
              <a:spLocks noChangeArrowheads="1"/>
            </p:cNvSpPr>
            <p:nvPr/>
          </p:nvSpPr>
          <p:spPr bwMode="auto">
            <a:xfrm>
              <a:off x="1332" y="3675"/>
              <a:ext cx="2732" cy="326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332" y="3675"/>
              <a:ext cx="3790" cy="325"/>
              <a:chOff x="1332" y="3675"/>
              <a:chExt cx="3790" cy="325"/>
            </a:xfrm>
          </p:grpSpPr>
          <p:sp>
            <p:nvSpPr>
              <p:cNvPr id="7213" name="AutoShape 15"/>
              <p:cNvSpPr>
                <a:spLocks noChangeArrowheads="1"/>
              </p:cNvSpPr>
              <p:nvPr/>
            </p:nvSpPr>
            <p:spPr bwMode="auto">
              <a:xfrm>
                <a:off x="1332" y="3675"/>
                <a:ext cx="2732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AutoShape 16"/>
              <p:cNvSpPr>
                <a:spLocks noChangeArrowheads="1"/>
              </p:cNvSpPr>
              <p:nvPr/>
            </p:nvSpPr>
            <p:spPr bwMode="auto">
              <a:xfrm>
                <a:off x="1332" y="3676"/>
                <a:ext cx="3790" cy="272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3000"/>
                  </a:lnSpc>
                  <a:spcBef>
                    <a:spcPct val="0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="1">
                    <a:solidFill>
                      <a:schemeClr val="tx1"/>
                    </a:solidFill>
                    <a:latin typeface="Verdana" pitchFamily="34" charset="0"/>
                  </a:rPr>
                  <a:t>Fossil fuels (coal, oil, natural gas)</a:t>
                </a:r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79613" y="873125"/>
            <a:ext cx="5348287" cy="2327275"/>
            <a:chOff x="1247" y="528"/>
            <a:chExt cx="3369" cy="1466"/>
          </a:xfrm>
        </p:grpSpPr>
        <p:pic>
          <p:nvPicPr>
            <p:cNvPr id="7208" name="Picture 18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2588" y="528"/>
              <a:ext cx="576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9" name="Picture 19"/>
            <p:cNvPicPr>
              <a:picLocks noChangeAspect="1" noChangeArrowheads="1"/>
            </p:cNvPicPr>
            <p:nvPr/>
          </p:nvPicPr>
          <p:blipFill>
            <a:blip r:embed="rId6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1247" y="765"/>
              <a:ext cx="577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0" name="Picture 20"/>
            <p:cNvPicPr>
              <a:picLocks noChangeAspect="1" noChangeArrowheads="1"/>
            </p:cNvPicPr>
            <p:nvPr/>
          </p:nvPicPr>
          <p:blipFill>
            <a:blip r:embed="rId7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4012" y="761"/>
              <a:ext cx="604" cy="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47800" y="3963988"/>
            <a:ext cx="2662238" cy="1441450"/>
            <a:chOff x="912" y="2497"/>
            <a:chExt cx="1677" cy="908"/>
          </a:xfrm>
        </p:grpSpPr>
        <p:pic>
          <p:nvPicPr>
            <p:cNvPr id="7204" name="Picture 22"/>
            <p:cNvPicPr>
              <a:picLocks noChangeAspect="1" noChangeArrowheads="1"/>
            </p:cNvPicPr>
            <p:nvPr/>
          </p:nvPicPr>
          <p:blipFill>
            <a:blip r:embed="rId8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1140" y="2767"/>
              <a:ext cx="145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912" y="2497"/>
              <a:ext cx="278" cy="589"/>
              <a:chOff x="912" y="2497"/>
              <a:chExt cx="278" cy="589"/>
            </a:xfrm>
          </p:grpSpPr>
          <p:sp>
            <p:nvSpPr>
              <p:cNvPr id="7206" name="Freeform 24"/>
              <p:cNvSpPr>
                <a:spLocks noChangeArrowheads="1"/>
              </p:cNvSpPr>
              <p:nvPr/>
            </p:nvSpPr>
            <p:spPr bwMode="auto">
              <a:xfrm>
                <a:off x="1052" y="2497"/>
                <a:ext cx="147" cy="590"/>
              </a:xfrm>
              <a:custGeom>
                <a:avLst/>
                <a:gdLst>
                  <a:gd name="T0" fmla="*/ 7 w 648"/>
                  <a:gd name="T1" fmla="*/ 30 h 2600"/>
                  <a:gd name="T2" fmla="*/ 0 w 648"/>
                  <a:gd name="T3" fmla="*/ 26 h 2600"/>
                  <a:gd name="T4" fmla="*/ 7 w 648"/>
                  <a:gd name="T5" fmla="*/ 23 h 2600"/>
                  <a:gd name="T6" fmla="*/ 2 w 648"/>
                  <a:gd name="T7" fmla="*/ 16 h 2600"/>
                  <a:gd name="T8" fmla="*/ 7 w 648"/>
                  <a:gd name="T9" fmla="*/ 9 h 2600"/>
                  <a:gd name="T10" fmla="*/ 2 w 648"/>
                  <a:gd name="T11" fmla="*/ 5 h 2600"/>
                  <a:gd name="T12" fmla="*/ 7 w 648"/>
                  <a:gd name="T13" fmla="*/ 0 h 2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8"/>
                  <a:gd name="T22" fmla="*/ 0 h 2600"/>
                  <a:gd name="T23" fmla="*/ 648 w 648"/>
                  <a:gd name="T24" fmla="*/ 2600 h 2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8" h="2600">
                    <a:moveTo>
                      <a:pt x="613" y="2599"/>
                    </a:moveTo>
                    <a:cubicBezTo>
                      <a:pt x="307" y="2450"/>
                      <a:pt x="0" y="2300"/>
                      <a:pt x="0" y="2200"/>
                    </a:cubicBezTo>
                    <a:cubicBezTo>
                      <a:pt x="0" y="2100"/>
                      <a:pt x="579" y="2134"/>
                      <a:pt x="613" y="2000"/>
                    </a:cubicBezTo>
                    <a:cubicBezTo>
                      <a:pt x="647" y="1866"/>
                      <a:pt x="203" y="1598"/>
                      <a:pt x="203" y="1399"/>
                    </a:cubicBezTo>
                    <a:cubicBezTo>
                      <a:pt x="203" y="1201"/>
                      <a:pt x="613" y="967"/>
                      <a:pt x="613" y="798"/>
                    </a:cubicBezTo>
                    <a:cubicBezTo>
                      <a:pt x="613" y="632"/>
                      <a:pt x="203" y="531"/>
                      <a:pt x="203" y="400"/>
                    </a:cubicBezTo>
                    <a:cubicBezTo>
                      <a:pt x="203" y="266"/>
                      <a:pt x="408" y="133"/>
                      <a:pt x="613" y="0"/>
                    </a:cubicBezTo>
                  </a:path>
                </a:pathLst>
              </a:custGeom>
              <a:noFill/>
              <a:ln w="9360">
                <a:solidFill>
                  <a:srgbClr val="6C65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25"/>
              <p:cNvSpPr>
                <a:spLocks noChangeArrowheads="1"/>
              </p:cNvSpPr>
              <p:nvPr/>
            </p:nvSpPr>
            <p:spPr bwMode="auto">
              <a:xfrm>
                <a:off x="912" y="2497"/>
                <a:ext cx="147" cy="590"/>
              </a:xfrm>
              <a:custGeom>
                <a:avLst/>
                <a:gdLst>
                  <a:gd name="T0" fmla="*/ 7 w 647"/>
                  <a:gd name="T1" fmla="*/ 30 h 2600"/>
                  <a:gd name="T2" fmla="*/ 0 w 647"/>
                  <a:gd name="T3" fmla="*/ 26 h 2600"/>
                  <a:gd name="T4" fmla="*/ 7 w 647"/>
                  <a:gd name="T5" fmla="*/ 23 h 2600"/>
                  <a:gd name="T6" fmla="*/ 2 w 647"/>
                  <a:gd name="T7" fmla="*/ 16 h 2600"/>
                  <a:gd name="T8" fmla="*/ 7 w 647"/>
                  <a:gd name="T9" fmla="*/ 9 h 2600"/>
                  <a:gd name="T10" fmla="*/ 2 w 647"/>
                  <a:gd name="T11" fmla="*/ 5 h 2600"/>
                  <a:gd name="T12" fmla="*/ 7 w 647"/>
                  <a:gd name="T13" fmla="*/ 0 h 2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7"/>
                  <a:gd name="T22" fmla="*/ 0 h 2600"/>
                  <a:gd name="T23" fmla="*/ 647 w 647"/>
                  <a:gd name="T24" fmla="*/ 2600 h 2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7" h="2600">
                    <a:moveTo>
                      <a:pt x="612" y="2599"/>
                    </a:moveTo>
                    <a:cubicBezTo>
                      <a:pt x="306" y="2450"/>
                      <a:pt x="0" y="2300"/>
                      <a:pt x="0" y="2200"/>
                    </a:cubicBezTo>
                    <a:cubicBezTo>
                      <a:pt x="0" y="2100"/>
                      <a:pt x="578" y="2134"/>
                      <a:pt x="612" y="2000"/>
                    </a:cubicBezTo>
                    <a:cubicBezTo>
                      <a:pt x="646" y="1866"/>
                      <a:pt x="202" y="1598"/>
                      <a:pt x="202" y="1399"/>
                    </a:cubicBezTo>
                    <a:cubicBezTo>
                      <a:pt x="202" y="1201"/>
                      <a:pt x="612" y="967"/>
                      <a:pt x="612" y="798"/>
                    </a:cubicBezTo>
                    <a:cubicBezTo>
                      <a:pt x="612" y="632"/>
                      <a:pt x="202" y="531"/>
                      <a:pt x="202" y="400"/>
                    </a:cubicBezTo>
                    <a:cubicBezTo>
                      <a:pt x="202" y="266"/>
                      <a:pt x="408" y="133"/>
                      <a:pt x="612" y="0"/>
                    </a:cubicBezTo>
                  </a:path>
                </a:pathLst>
              </a:custGeom>
              <a:noFill/>
              <a:ln w="9360">
                <a:solidFill>
                  <a:srgbClr val="6C65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743200" y="5257800"/>
            <a:ext cx="3195638" cy="604838"/>
            <a:chOff x="1728" y="3312"/>
            <a:chExt cx="2013" cy="381"/>
          </a:xfrm>
        </p:grpSpPr>
        <p:sp>
          <p:nvSpPr>
            <p:cNvPr id="7202" name="Line 27"/>
            <p:cNvSpPr>
              <a:spLocks noChangeShapeType="1"/>
            </p:cNvSpPr>
            <p:nvPr/>
          </p:nvSpPr>
          <p:spPr bwMode="auto">
            <a:xfrm flipV="1">
              <a:off x="1728" y="3311"/>
              <a:ext cx="1" cy="384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28"/>
            <p:cNvSpPr>
              <a:spLocks noChangeShapeType="1"/>
            </p:cNvSpPr>
            <p:nvPr/>
          </p:nvSpPr>
          <p:spPr bwMode="auto">
            <a:xfrm flipV="1">
              <a:off x="3741" y="3311"/>
              <a:ext cx="1" cy="384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1" name="Line 29"/>
          <p:cNvSpPr>
            <a:spLocks noChangeShapeType="1"/>
          </p:cNvSpPr>
          <p:nvPr/>
        </p:nvSpPr>
        <p:spPr bwMode="auto">
          <a:xfrm>
            <a:off x="304800" y="1219200"/>
            <a:ext cx="1588" cy="1143000"/>
          </a:xfrm>
          <a:prstGeom prst="line">
            <a:avLst/>
          </a:prstGeom>
          <a:noFill/>
          <a:ln w="9360">
            <a:solidFill>
              <a:srgbClr val="EA6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30"/>
          <p:cNvSpPr>
            <a:spLocks noChangeShapeType="1"/>
          </p:cNvSpPr>
          <p:nvPr/>
        </p:nvSpPr>
        <p:spPr bwMode="auto">
          <a:xfrm>
            <a:off x="685800" y="1066800"/>
            <a:ext cx="352425" cy="609600"/>
          </a:xfrm>
          <a:prstGeom prst="line">
            <a:avLst/>
          </a:prstGeom>
          <a:noFill/>
          <a:ln w="9360">
            <a:solidFill>
              <a:srgbClr val="EA6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31"/>
          <p:cNvSpPr>
            <a:spLocks noChangeShapeType="1"/>
          </p:cNvSpPr>
          <p:nvPr/>
        </p:nvSpPr>
        <p:spPr bwMode="auto">
          <a:xfrm>
            <a:off x="533400" y="1447800"/>
            <a:ext cx="80963" cy="304800"/>
          </a:xfrm>
          <a:prstGeom prst="line">
            <a:avLst/>
          </a:prstGeom>
          <a:noFill/>
          <a:ln w="9360">
            <a:solidFill>
              <a:srgbClr val="EA6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6832" name="Picture 32"/>
          <p:cNvPicPr>
            <a:picLocks noChangeAspect="1" noChangeArrowheads="1"/>
          </p:cNvPicPr>
          <p:nvPr/>
        </p:nvPicPr>
        <p:blipFill>
          <a:blip r:embed="rId9" cstate="print">
            <a:lum bright="-42000"/>
          </a:blip>
          <a:srcRect/>
          <a:stretch>
            <a:fillRect/>
          </a:stretch>
        </p:blipFill>
        <p:spPr bwMode="auto">
          <a:xfrm>
            <a:off x="914400" y="266700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3" name="Picture 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3463925"/>
            <a:ext cx="2362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971800" y="2895600"/>
            <a:ext cx="2516188" cy="365125"/>
            <a:chOff x="1872" y="1824"/>
            <a:chExt cx="1585" cy="230"/>
          </a:xfrm>
        </p:grpSpPr>
        <p:sp>
          <p:nvSpPr>
            <p:cNvPr id="7198" name="AutoShape 35"/>
            <p:cNvSpPr>
              <a:spLocks noChangeArrowheads="1"/>
            </p:cNvSpPr>
            <p:nvPr/>
          </p:nvSpPr>
          <p:spPr bwMode="auto">
            <a:xfrm>
              <a:off x="1872" y="1824"/>
              <a:ext cx="1584" cy="230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872" y="1824"/>
              <a:ext cx="1585" cy="230"/>
              <a:chOff x="1872" y="1824"/>
              <a:chExt cx="1585" cy="230"/>
            </a:xfrm>
          </p:grpSpPr>
          <p:sp>
            <p:nvSpPr>
              <p:cNvPr id="7200" name="AutoShape 37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1584" cy="230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AutoShape 38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1585" cy="221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lnSpc>
                    <a:spcPct val="93000"/>
                  </a:lnSpc>
                  <a:spcBef>
                    <a:spcPct val="0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800" b="1">
                    <a:solidFill>
                      <a:schemeClr val="bg1"/>
                    </a:solidFill>
                  </a:rPr>
                  <a:t>Carbon Dioxide (CO</a:t>
                </a:r>
                <a:r>
                  <a:rPr lang="en-GB" sz="1800" b="1" baseline="-25000">
                    <a:solidFill>
                      <a:schemeClr val="bg1"/>
                    </a:solidFill>
                  </a:rPr>
                  <a:t>2</a:t>
                </a:r>
                <a:r>
                  <a:rPr lang="en-GB" sz="1800" b="1">
                    <a:solidFill>
                      <a:schemeClr val="bg1"/>
                    </a:solidFill>
                  </a:rPr>
                  <a:t>)</a:t>
                </a:r>
              </a:p>
            </p:txBody>
          </p:sp>
        </p:grp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2943225" y="1874838"/>
            <a:ext cx="838200" cy="862012"/>
            <a:chOff x="1854" y="1181"/>
            <a:chExt cx="528" cy="543"/>
          </a:xfrm>
        </p:grpSpPr>
        <p:sp>
          <p:nvSpPr>
            <p:cNvPr id="7196" name="Line 40"/>
            <p:cNvSpPr>
              <a:spLocks noChangeShapeType="1"/>
            </p:cNvSpPr>
            <p:nvPr/>
          </p:nvSpPr>
          <p:spPr bwMode="auto">
            <a:xfrm>
              <a:off x="2057" y="1181"/>
              <a:ext cx="325" cy="478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41"/>
            <p:cNvSpPr>
              <a:spLocks noChangeShapeType="1"/>
            </p:cNvSpPr>
            <p:nvPr/>
          </p:nvSpPr>
          <p:spPr bwMode="auto">
            <a:xfrm flipH="1">
              <a:off x="1853" y="1182"/>
              <a:ext cx="213" cy="543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4740275" y="1865313"/>
            <a:ext cx="841375" cy="849312"/>
            <a:chOff x="2986" y="1175"/>
            <a:chExt cx="530" cy="535"/>
          </a:xfrm>
        </p:grpSpPr>
        <p:sp>
          <p:nvSpPr>
            <p:cNvPr id="7194" name="Line 43"/>
            <p:cNvSpPr>
              <a:spLocks noChangeShapeType="1"/>
            </p:cNvSpPr>
            <p:nvPr/>
          </p:nvSpPr>
          <p:spPr bwMode="auto">
            <a:xfrm>
              <a:off x="3298" y="1175"/>
              <a:ext cx="219" cy="536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44"/>
            <p:cNvSpPr>
              <a:spLocks noChangeShapeType="1"/>
            </p:cNvSpPr>
            <p:nvPr/>
          </p:nvSpPr>
          <p:spPr bwMode="auto">
            <a:xfrm flipH="1">
              <a:off x="2985" y="1177"/>
              <a:ext cx="322" cy="488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2895600" y="2286000"/>
            <a:ext cx="3113088" cy="1447800"/>
            <a:chOff x="1776" y="1344"/>
            <a:chExt cx="1961" cy="912"/>
          </a:xfrm>
        </p:grpSpPr>
        <p:pic>
          <p:nvPicPr>
            <p:cNvPr id="7192" name="Picture 46"/>
            <p:cNvPicPr>
              <a:picLocks noChangeAspect="1" noChangeArrowheads="1"/>
            </p:cNvPicPr>
            <p:nvPr/>
          </p:nvPicPr>
          <p:blipFill>
            <a:blip r:embed="rId11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3293" y="1344"/>
              <a:ext cx="445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47"/>
            <p:cNvPicPr>
              <a:picLocks noChangeAspect="1" noChangeArrowheads="1"/>
            </p:cNvPicPr>
            <p:nvPr/>
          </p:nvPicPr>
          <p:blipFill>
            <a:blip r:embed="rId12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1776" y="1344"/>
              <a:ext cx="464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48" name="Picture 48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lum bright="-42000"/>
          </a:blip>
          <a:srcRect/>
          <a:stretch>
            <a:fillRect/>
          </a:stretch>
        </p:blipFill>
        <p:spPr>
          <a:xfrm>
            <a:off x="768350" y="2379663"/>
            <a:ext cx="7588250" cy="3049587"/>
          </a:xfrm>
          <a:noFill/>
        </p:spPr>
      </p:pic>
      <p:pic>
        <p:nvPicPr>
          <p:cNvPr id="76849" name="Picture 49" descr="thermometer_burst_hg_clr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457200"/>
            <a:ext cx="1485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638</Words>
  <Application>Microsoft Office PowerPoint</Application>
  <PresentationFormat>On-screen Show (4:3)</PresentationFormat>
  <Paragraphs>105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You will be using both your graphic organizer and your guided notes today</vt:lpstr>
      <vt:lpstr>PowerPoint Presentation</vt:lpstr>
      <vt:lpstr>FOSSIL FUELS:</vt:lpstr>
      <vt:lpstr> HUMANS BURN FOSSIL FUELS FOR ENERGY </vt:lpstr>
      <vt:lpstr>Fossil Fuels Think/Pair/Share (Teacher Check)</vt:lpstr>
      <vt:lpstr>PowerPoint Presentation</vt:lpstr>
      <vt:lpstr>PowerPoint Presentation</vt:lpstr>
      <vt:lpstr>Global Warming: An Overview</vt:lpstr>
      <vt:lpstr>How Global Warming Works</vt:lpstr>
      <vt:lpstr>Wait…..Huh?</vt:lpstr>
      <vt:lpstr>Without Ozone in the stratosphere…</vt:lpstr>
      <vt:lpstr>Bad Ozone = Ozone in the troposphere (Ozone in the Troposphere is a greenhouse gas!!!)</vt:lpstr>
      <vt:lpstr>PowerPoint Presentation</vt:lpstr>
      <vt:lpstr>What does this look like to you?</vt:lpstr>
      <vt:lpstr>It’s Particulate Matter under a very powerful microscope!!!!!!</vt:lpstr>
      <vt:lpstr>PowerPoint Presentation</vt:lpstr>
      <vt:lpstr>PARTICULATE MATTER</vt:lpstr>
      <vt:lpstr>PowerPoint Presentation</vt:lpstr>
      <vt:lpstr>PowerPoint Presentation</vt:lpstr>
      <vt:lpstr>Charlotte, NC</vt:lpstr>
      <vt:lpstr>PowerPoint Presentation</vt:lpstr>
      <vt:lpstr>Particulate Matter Think/Pair/Share</vt:lpstr>
      <vt:lpstr>Air Quality- what is it and how do we define “good”</vt:lpstr>
      <vt:lpstr>WHO is the EPA? What do they track?</vt:lpstr>
      <vt:lpstr>Air Quality Index Maps</vt:lpstr>
      <vt:lpstr>Acid Rain</vt:lpstr>
      <vt:lpstr>Flower Activity</vt:lpstr>
      <vt:lpstr>Global Pollution Issues Questions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melissam.easley</dc:creator>
  <cp:lastModifiedBy>Laura Mettler</cp:lastModifiedBy>
  <cp:revision>25</cp:revision>
  <dcterms:created xsi:type="dcterms:W3CDTF">2014-09-04T20:19:21Z</dcterms:created>
  <dcterms:modified xsi:type="dcterms:W3CDTF">2015-10-10T11:49:45Z</dcterms:modified>
</cp:coreProperties>
</file>