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2" r:id="rId9"/>
    <p:sldId id="263" r:id="rId10"/>
    <p:sldId id="264" r:id="rId11"/>
    <p:sldId id="266" r:id="rId12"/>
    <p:sldId id="267" r:id="rId13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68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0970001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07084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40220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60909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65269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6473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5268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5051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31500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2071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0600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5948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724400" y="0"/>
            <a:ext cx="3012140" cy="5140547"/>
          </a:xfrm>
          <a:custGeom>
            <a:avLst/>
            <a:gdLst/>
            <a:ahLst/>
            <a:cxnLst/>
            <a:rect l="0" t="0" r="0" b="0"/>
            <a:pathLst>
              <a:path w="3012141" h="6854064" extrusionOk="0">
                <a:moveTo>
                  <a:pt x="2623817" y="0"/>
                </a:moveTo>
                <a:lnTo>
                  <a:pt x="2791741" y="608783"/>
                </a:lnTo>
                <a:lnTo>
                  <a:pt x="1826176" y="1301537"/>
                </a:lnTo>
                <a:lnTo>
                  <a:pt x="2130539" y="2466623"/>
                </a:lnTo>
                <a:lnTo>
                  <a:pt x="1175470" y="3190866"/>
                </a:lnTo>
                <a:lnTo>
                  <a:pt x="1469337" y="4355952"/>
                </a:lnTo>
                <a:lnTo>
                  <a:pt x="493277" y="5080194"/>
                </a:lnTo>
                <a:lnTo>
                  <a:pt x="808135" y="6255776"/>
                </a:lnTo>
                <a:lnTo>
                  <a:pt x="0" y="6854064"/>
                </a:lnTo>
                <a:lnTo>
                  <a:pt x="388325" y="6854064"/>
                </a:lnTo>
                <a:lnTo>
                  <a:pt x="1007545" y="6308258"/>
                </a:lnTo>
                <a:lnTo>
                  <a:pt x="713678" y="5122179"/>
                </a:lnTo>
                <a:lnTo>
                  <a:pt x="1679242" y="4408433"/>
                </a:lnTo>
                <a:lnTo>
                  <a:pt x="1364384" y="3232851"/>
                </a:lnTo>
                <a:lnTo>
                  <a:pt x="2361435" y="2498112"/>
                </a:lnTo>
                <a:lnTo>
                  <a:pt x="2015091" y="1343522"/>
                </a:lnTo>
                <a:lnTo>
                  <a:pt x="3012141" y="608783"/>
                </a:lnTo>
                <a:lnTo>
                  <a:pt x="2833722" y="0"/>
                </a:lnTo>
              </a:path>
            </a:pathLst>
          </a:cu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4571999" y="0"/>
            <a:ext cx="4546600" cy="5143499"/>
            <a:chOff x="1447" y="0"/>
            <a:chExt cx="2863" cy="4319"/>
          </a:xfrm>
        </p:grpSpPr>
        <p:sp>
          <p:nvSpPr>
            <p:cNvPr id="12" name="Shape 12"/>
            <p:cNvSpPr/>
            <p:nvPr/>
          </p:nvSpPr>
          <p:spPr>
            <a:xfrm>
              <a:off x="1447" y="0"/>
              <a:ext cx="1885" cy="4319"/>
            </a:xfrm>
            <a:custGeom>
              <a:avLst/>
              <a:gdLst/>
              <a:ahLst/>
              <a:cxnLst/>
              <a:rect l="0" t="0" r="0" b="0"/>
              <a:pathLst>
                <a:path w="1886" h="4320" extrusionOk="0">
                  <a:moveTo>
                    <a:pt x="1719" y="0"/>
                  </a:moveTo>
                  <a:lnTo>
                    <a:pt x="1813" y="357"/>
                  </a:lnTo>
                  <a:lnTo>
                    <a:pt x="1194" y="805"/>
                  </a:lnTo>
                  <a:lnTo>
                    <a:pt x="1393" y="1544"/>
                  </a:lnTo>
                  <a:lnTo>
                    <a:pt x="777" y="1991"/>
                  </a:lnTo>
                  <a:lnTo>
                    <a:pt x="972" y="2734"/>
                  </a:lnTo>
                  <a:lnTo>
                    <a:pt x="355" y="3178"/>
                  </a:lnTo>
                  <a:lnTo>
                    <a:pt x="554" y="3921"/>
                  </a:lnTo>
                  <a:lnTo>
                    <a:pt x="0" y="4320"/>
                  </a:lnTo>
                  <a:lnTo>
                    <a:pt x="109" y="4320"/>
                  </a:lnTo>
                  <a:lnTo>
                    <a:pt x="623" y="3948"/>
                  </a:lnTo>
                  <a:lnTo>
                    <a:pt x="430" y="3205"/>
                  </a:lnTo>
                  <a:lnTo>
                    <a:pt x="1045" y="2761"/>
                  </a:lnTo>
                  <a:lnTo>
                    <a:pt x="850" y="2018"/>
                  </a:lnTo>
                  <a:lnTo>
                    <a:pt x="1468" y="1572"/>
                  </a:lnTo>
                  <a:lnTo>
                    <a:pt x="1271" y="830"/>
                  </a:lnTo>
                  <a:lnTo>
                    <a:pt x="1886" y="386"/>
                  </a:lnTo>
                  <a:lnTo>
                    <a:pt x="1788" y="0"/>
                  </a:lnTo>
                  <a:lnTo>
                    <a:pt x="1719" y="0"/>
                  </a:lnTo>
                  <a:close/>
                </a:path>
              </a:pathLst>
            </a:custGeom>
            <a:solidFill>
              <a:srgbClr val="A6412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1559" y="0"/>
              <a:ext cx="1978" cy="4319"/>
            </a:xfrm>
            <a:custGeom>
              <a:avLst/>
              <a:gdLst/>
              <a:ahLst/>
              <a:cxnLst/>
              <a:rect l="0" t="0" r="0" b="0"/>
              <a:pathLst>
                <a:path w="1979" h="4320" extrusionOk="0">
                  <a:moveTo>
                    <a:pt x="1673" y="0"/>
                  </a:moveTo>
                  <a:lnTo>
                    <a:pt x="1777" y="382"/>
                  </a:lnTo>
                  <a:lnTo>
                    <a:pt x="1160" y="830"/>
                  </a:lnTo>
                  <a:lnTo>
                    <a:pt x="1357" y="1570"/>
                  </a:lnTo>
                  <a:lnTo>
                    <a:pt x="743" y="2016"/>
                  </a:lnTo>
                  <a:lnTo>
                    <a:pt x="936" y="2759"/>
                  </a:lnTo>
                  <a:lnTo>
                    <a:pt x="319" y="3204"/>
                  </a:lnTo>
                  <a:lnTo>
                    <a:pt x="517" y="3947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717" y="4025"/>
                  </a:lnTo>
                  <a:lnTo>
                    <a:pt x="521" y="3280"/>
                  </a:lnTo>
                  <a:lnTo>
                    <a:pt x="1136" y="2836"/>
                  </a:lnTo>
                  <a:lnTo>
                    <a:pt x="941" y="2093"/>
                  </a:lnTo>
                  <a:lnTo>
                    <a:pt x="1559" y="1648"/>
                  </a:lnTo>
                  <a:lnTo>
                    <a:pt x="1362" y="905"/>
                  </a:lnTo>
                  <a:lnTo>
                    <a:pt x="1979" y="461"/>
                  </a:lnTo>
                  <a:lnTo>
                    <a:pt x="1859" y="0"/>
                  </a:lnTo>
                  <a:lnTo>
                    <a:pt x="1673" y="0"/>
                  </a:lnTo>
                  <a:close/>
                </a:path>
              </a:pathLst>
            </a:custGeom>
            <a:solidFill>
              <a:srgbClr val="38445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2090" y="0"/>
              <a:ext cx="1805" cy="4319"/>
            </a:xfrm>
            <a:custGeom>
              <a:avLst/>
              <a:gdLst/>
              <a:ahLst/>
              <a:cxnLst/>
              <a:rect l="0" t="0" r="0" b="0"/>
              <a:pathLst>
                <a:path w="1806" h="4320" extrusionOk="0">
                  <a:moveTo>
                    <a:pt x="1462" y="0"/>
                  </a:moveTo>
                  <a:lnTo>
                    <a:pt x="1604" y="510"/>
                  </a:lnTo>
                  <a:lnTo>
                    <a:pt x="987" y="958"/>
                  </a:lnTo>
                  <a:lnTo>
                    <a:pt x="1183" y="1696"/>
                  </a:lnTo>
                  <a:lnTo>
                    <a:pt x="570" y="2142"/>
                  </a:lnTo>
                  <a:lnTo>
                    <a:pt x="764" y="2885"/>
                  </a:lnTo>
                  <a:lnTo>
                    <a:pt x="147" y="3329"/>
                  </a:lnTo>
                  <a:lnTo>
                    <a:pt x="344" y="4072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544" y="4151"/>
                  </a:lnTo>
                  <a:lnTo>
                    <a:pt x="349" y="3406"/>
                  </a:lnTo>
                  <a:lnTo>
                    <a:pt x="965" y="2961"/>
                  </a:lnTo>
                  <a:lnTo>
                    <a:pt x="768" y="2220"/>
                  </a:lnTo>
                  <a:lnTo>
                    <a:pt x="1385" y="1776"/>
                  </a:lnTo>
                  <a:lnTo>
                    <a:pt x="1189" y="1031"/>
                  </a:lnTo>
                  <a:lnTo>
                    <a:pt x="1806" y="586"/>
                  </a:lnTo>
                  <a:lnTo>
                    <a:pt x="1647" y="0"/>
                  </a:lnTo>
                  <a:lnTo>
                    <a:pt x="1462" y="0"/>
                  </a:lnTo>
                  <a:close/>
                </a:path>
              </a:pathLst>
            </a:custGeom>
            <a:solidFill>
              <a:srgbClr val="F68C1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2463" y="0"/>
              <a:ext cx="1847" cy="4319"/>
            </a:xfrm>
            <a:custGeom>
              <a:avLst/>
              <a:gdLst/>
              <a:ahLst/>
              <a:cxnLst/>
              <a:rect l="0" t="0" r="0" b="0"/>
              <a:pathLst>
                <a:path w="1848" h="4320" extrusionOk="0">
                  <a:moveTo>
                    <a:pt x="1311" y="0"/>
                  </a:moveTo>
                  <a:lnTo>
                    <a:pt x="1475" y="606"/>
                  </a:lnTo>
                  <a:lnTo>
                    <a:pt x="856" y="1055"/>
                  </a:lnTo>
                  <a:lnTo>
                    <a:pt x="1054" y="1794"/>
                  </a:lnTo>
                  <a:lnTo>
                    <a:pt x="439" y="2240"/>
                  </a:lnTo>
                  <a:lnTo>
                    <a:pt x="634" y="2981"/>
                  </a:lnTo>
                  <a:lnTo>
                    <a:pt x="16" y="3428"/>
                  </a:lnTo>
                  <a:lnTo>
                    <a:pt x="215" y="4169"/>
                  </a:lnTo>
                  <a:lnTo>
                    <a:pt x="0" y="4320"/>
                  </a:lnTo>
                  <a:lnTo>
                    <a:pt x="570" y="4320"/>
                  </a:lnTo>
                  <a:lnTo>
                    <a:pt x="584" y="4304"/>
                  </a:lnTo>
                  <a:lnTo>
                    <a:pt x="391" y="3570"/>
                  </a:lnTo>
                  <a:lnTo>
                    <a:pt x="1005" y="3118"/>
                  </a:lnTo>
                  <a:lnTo>
                    <a:pt x="810" y="2380"/>
                  </a:lnTo>
                  <a:lnTo>
                    <a:pt x="1422" y="1936"/>
                  </a:lnTo>
                  <a:lnTo>
                    <a:pt x="1229" y="1193"/>
                  </a:lnTo>
                  <a:lnTo>
                    <a:pt x="1848" y="743"/>
                  </a:lnTo>
                  <a:lnTo>
                    <a:pt x="1650" y="0"/>
                  </a:lnTo>
                  <a:lnTo>
                    <a:pt x="1311" y="0"/>
                  </a:lnTo>
                  <a:close/>
                </a:path>
              </a:pathLst>
            </a:custGeom>
            <a:solidFill>
              <a:srgbClr val="A4BDC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746438"/>
            <a:ext cx="5258700" cy="1158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685800" y="1986416"/>
            <a:ext cx="5258700" cy="772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buSzPct val="100000"/>
              <a:buNone/>
              <a:defRPr sz="3000"/>
            </a:lvl2pPr>
            <a:lvl3pPr>
              <a:spcBef>
                <a:spcPts val="0"/>
              </a:spcBef>
              <a:buSzPct val="100000"/>
              <a:buNone/>
              <a:defRPr sz="3000"/>
            </a:lvl3pPr>
            <a:lvl4pPr>
              <a:spcBef>
                <a:spcPts val="0"/>
              </a:spcBef>
              <a:buSzPct val="100000"/>
              <a:buNone/>
              <a:defRPr sz="3000"/>
            </a:lvl4pPr>
            <a:lvl5pPr>
              <a:spcBef>
                <a:spcPts val="0"/>
              </a:spcBef>
              <a:buSzPct val="100000"/>
              <a:buNone/>
              <a:defRPr sz="3000"/>
            </a:lvl5pPr>
            <a:lvl6pPr>
              <a:spcBef>
                <a:spcPts val="0"/>
              </a:spcBef>
              <a:buSzPct val="100000"/>
              <a:buNone/>
              <a:defRPr sz="3000"/>
            </a:lvl6pPr>
            <a:lvl7pPr>
              <a:spcBef>
                <a:spcPts val="0"/>
              </a:spcBef>
              <a:buSzPct val="100000"/>
              <a:buNone/>
              <a:defRPr sz="3000"/>
            </a:lvl7pPr>
            <a:lvl8pPr>
              <a:spcBef>
                <a:spcPts val="0"/>
              </a:spcBef>
              <a:buSzPct val="100000"/>
              <a:buNone/>
              <a:defRPr sz="3000"/>
            </a:lvl8pPr>
            <a:lvl9pPr>
              <a:spcBef>
                <a:spcPts val="0"/>
              </a:spcBef>
              <a:buSzPct val="100000"/>
              <a:buNone/>
              <a:defRPr sz="30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rgbClr val="A5BDC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A64128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A64128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A64128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A64128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A64128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A64128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A64128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A64128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A64128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 b="1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  <p:sp>
        <p:nvSpPr>
          <p:cNvPr id="36" name="Shape 36"/>
          <p:cNvSpPr/>
          <p:nvPr/>
        </p:nvSpPr>
        <p:spPr>
          <a:xfrm rot="10800000">
            <a:off x="7938258" y="0"/>
            <a:ext cx="1205741" cy="3389922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/>
          <p:nvPr/>
        </p:nvSpPr>
        <p:spPr>
          <a:xfrm rot="5400000">
            <a:off x="1807794" y="-1807795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1753577"/>
            <a:ext cx="1205741" cy="3389922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-gF0BPaKq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ctrTitle"/>
          </p:nvPr>
        </p:nvSpPr>
        <p:spPr>
          <a:xfrm>
            <a:off x="685800" y="746438"/>
            <a:ext cx="5258700" cy="1158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Health of our Atmosphere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subTitle" idx="1"/>
          </p:nvPr>
        </p:nvSpPr>
        <p:spPr>
          <a:xfrm>
            <a:off x="685800" y="1986416"/>
            <a:ext cx="5258700" cy="77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7E1.6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Global Warming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If we continue to increase fossil fuel usage (natural gas, petroleum, and coal), carbon dioxide levels will continue to </a:t>
            </a:r>
            <a:r>
              <a:rPr lang="en" b="1" dirty="0" smtClean="0"/>
              <a:t>increase</a:t>
            </a:r>
            <a:r>
              <a:rPr lang="en" dirty="0" smtClean="0"/>
              <a:t> in atmosphere, causing an </a:t>
            </a:r>
            <a:r>
              <a:rPr lang="en" b="1" dirty="0" smtClean="0"/>
              <a:t>increase</a:t>
            </a:r>
            <a:r>
              <a:rPr lang="en" dirty="0" smtClean="0"/>
              <a:t> in Earth’s temperature!!</a:t>
            </a: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 what can WE do??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Char char="-"/>
            </a:pPr>
            <a:r>
              <a:rPr lang="en" dirty="0"/>
              <a:t>Use less fossil fuel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Char char="-"/>
            </a:pPr>
            <a:r>
              <a:rPr lang="en" dirty="0"/>
              <a:t>Cut down less trees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Trebuchet MS"/>
              <a:buChar char="-"/>
            </a:pPr>
            <a:r>
              <a:rPr lang="en" dirty="0"/>
              <a:t>Trees use carbon dioxide!</a:t>
            </a:r>
          </a:p>
          <a:p>
            <a:pPr marL="457200" lvl="0" indent="-41910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Char char="-"/>
            </a:pPr>
            <a:r>
              <a:rPr lang="en" dirty="0"/>
              <a:t>Find alternatives to oil and gasoline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Already in Place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Environmental Protection Agency (EPA)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Char char="-"/>
            </a:pPr>
            <a:r>
              <a:rPr lang="en"/>
              <a:t>provides daily information about air quality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Char char="-"/>
            </a:pPr>
            <a:r>
              <a:rPr lang="en"/>
              <a:t>helps to monitor and punish businesses who abuse our environment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Clean Air Act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Char char="-"/>
            </a:pPr>
            <a:r>
              <a:rPr lang="en"/>
              <a:t>established in 1963</a:t>
            </a:r>
          </a:p>
          <a:p>
            <a:pPr marL="457200" lvl="0" indent="-41910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Char char="-"/>
            </a:pPr>
            <a:r>
              <a:rPr lang="en"/>
              <a:t>research and investigation of air quality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Ozone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Made up of three oxygen atoms (the air you breathe has oxygen with two oxygen atoms)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Most is located in the stratosphere, a small amount is located in the troposphere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Ozone in the Stratosphere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229600" cy="386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Good ozone!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r>
              <a:rPr lang="en" dirty="0"/>
              <a:t>Creates a layer within the stratosphere to block harmful UV rays from the sun.</a:t>
            </a:r>
          </a:p>
          <a:p>
            <a:pPr rtl="0">
              <a:spcBef>
                <a:spcPts val="0"/>
              </a:spcBef>
              <a:buNone/>
            </a:pPr>
            <a:endParaRPr lang="en-US" dirty="0" smtClean="0"/>
          </a:p>
          <a:p>
            <a:pPr rtl="0">
              <a:spcBef>
                <a:spcPts val="0"/>
              </a:spcBef>
              <a:buNone/>
            </a:pPr>
            <a:r>
              <a:rPr lang="en-US" dirty="0" smtClean="0"/>
              <a:t>Releasing CFC’s (</a:t>
            </a:r>
            <a:r>
              <a:rPr lang="en-US" dirty="0" err="1" smtClean="0"/>
              <a:t>chloroflourocarbons</a:t>
            </a:r>
            <a:r>
              <a:rPr lang="en-US" dirty="0" smtClean="0"/>
              <a:t>) into the atmosphere (from aerosol cans, refrigerants) has damaged the ozone layer in stratosphere</a:t>
            </a: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Ozone in the Troposphere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Bad ozone!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Is created when chemicals from pollution interact with oxygen atoms in the air.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Can cause asthma and other respiratory problems.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Renewable and Nonrenewable Resources</a:t>
            </a:r>
            <a:endParaRPr lang="en" dirty="0"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 smtClean="0"/>
              <a:t>Renewable Resources- any natural resource that can be replenished over and over (never runs out!)  Examples:  solar, water, wind</a:t>
            </a:r>
          </a:p>
          <a:p>
            <a:pPr rtl="0">
              <a:spcBef>
                <a:spcPts val="0"/>
              </a:spcBef>
              <a:buNone/>
            </a:pPr>
            <a:endParaRPr lang="en" dirty="0"/>
          </a:p>
          <a:p>
            <a:pPr rtl="0">
              <a:spcBef>
                <a:spcPts val="0"/>
              </a:spcBef>
              <a:buNone/>
            </a:pPr>
            <a:r>
              <a:rPr lang="en" dirty="0" smtClean="0"/>
              <a:t>Advantage:  they are safer for the environment!</a:t>
            </a:r>
          </a:p>
          <a:p>
            <a:pPr rtl="0">
              <a:spcBef>
                <a:spcPts val="0"/>
              </a:spcBef>
              <a:buNone/>
            </a:pPr>
            <a:r>
              <a:rPr lang="en" dirty="0" smtClean="0"/>
              <a:t>Disadvantage:  usually more expensive!!</a:t>
            </a:r>
            <a:endParaRPr lang="en"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>
              <a:spcBef>
                <a:spcPts val="0"/>
              </a:spcBef>
              <a:buNone/>
            </a:pPr>
            <a:endParaRPr lang="en" sz="1100" u="sng" dirty="0">
              <a:solidFill>
                <a:schemeClr val="hlink"/>
              </a:solidFill>
              <a:latin typeface="Arial"/>
              <a:ea typeface="Arial"/>
              <a:cs typeface="Arial"/>
              <a:sym typeface="Arial"/>
              <a:hlinkClick r:id="rId3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Renewable and Nonrenewable Resources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Nonrenewable Resources:  a natural resource that, once consumed, cannot be replaced.</a:t>
            </a:r>
          </a:p>
          <a:p>
            <a:endParaRPr lang="en-US" dirty="0"/>
          </a:p>
          <a:p>
            <a:r>
              <a:rPr lang="en-US" dirty="0" smtClean="0"/>
              <a:t>Advantage:  less expensive!!</a:t>
            </a:r>
          </a:p>
          <a:p>
            <a:endParaRPr lang="en-US" dirty="0"/>
          </a:p>
          <a:p>
            <a:r>
              <a:rPr lang="en-US" dirty="0" smtClean="0"/>
              <a:t>Disadvantage:  will run out eventually and is bad for the environment!!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353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Acid Rain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When </a:t>
            </a:r>
            <a:r>
              <a:rPr lang="en" b="1" dirty="0"/>
              <a:t>sulfur dioxide </a:t>
            </a:r>
            <a:r>
              <a:rPr lang="en" dirty="0"/>
              <a:t>and </a:t>
            </a:r>
            <a:r>
              <a:rPr lang="en" b="1" dirty="0"/>
              <a:t>nitrogen oxide </a:t>
            </a:r>
            <a:r>
              <a:rPr lang="en" dirty="0"/>
              <a:t>gases are released into the </a:t>
            </a:r>
            <a:r>
              <a:rPr lang="en" dirty="0" smtClean="0"/>
              <a:t>atmosphere by factories.</a:t>
            </a:r>
            <a:endParaRPr lang="en" dirty="0"/>
          </a:p>
          <a:p>
            <a:pPr rtl="0">
              <a:spcBef>
                <a:spcPts val="0"/>
              </a:spcBef>
              <a:buNone/>
            </a:pPr>
            <a:endParaRPr sz="1400" dirty="0"/>
          </a:p>
          <a:p>
            <a:pPr rtl="0">
              <a:spcBef>
                <a:spcPts val="0"/>
              </a:spcBef>
              <a:buNone/>
            </a:pPr>
            <a:r>
              <a:rPr lang="en" dirty="0"/>
              <a:t>As these chemicals are released, they dissolve into the water that is in the atmosphere.</a:t>
            </a:r>
          </a:p>
          <a:p>
            <a:pPr rtl="0">
              <a:spcBef>
                <a:spcPts val="0"/>
              </a:spcBef>
              <a:buNone/>
            </a:pPr>
            <a:endParaRPr sz="1400" dirty="0"/>
          </a:p>
          <a:p>
            <a:pPr>
              <a:spcBef>
                <a:spcPts val="0"/>
              </a:spcBef>
              <a:buNone/>
            </a:pPr>
            <a:r>
              <a:rPr lang="en" dirty="0"/>
              <a:t>Weather systems move these acid rain filled clouds around the globe.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Greenhouse Effect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700" dirty="0"/>
              <a:t>A natural event</a:t>
            </a:r>
          </a:p>
          <a:p>
            <a:pPr rtl="0">
              <a:spcBef>
                <a:spcPts val="0"/>
              </a:spcBef>
              <a:buNone/>
            </a:pPr>
            <a:endParaRPr sz="2700" dirty="0"/>
          </a:p>
          <a:p>
            <a:pPr rtl="0">
              <a:spcBef>
                <a:spcPts val="0"/>
              </a:spcBef>
              <a:buNone/>
            </a:pPr>
            <a:r>
              <a:rPr lang="en" sz="2700" dirty="0"/>
              <a:t>Certain gases in our atmosphere (methane, carbon dioxide, water vapor) help to trap heat in our atmosphere</a:t>
            </a:r>
          </a:p>
          <a:p>
            <a:pPr rtl="0">
              <a:spcBef>
                <a:spcPts val="0"/>
              </a:spcBef>
              <a:buNone/>
            </a:pPr>
            <a:endParaRPr sz="2700" dirty="0"/>
          </a:p>
          <a:p>
            <a:pPr rtl="0">
              <a:spcBef>
                <a:spcPts val="0"/>
              </a:spcBef>
              <a:buNone/>
            </a:pPr>
            <a:r>
              <a:rPr lang="en" sz="2700" dirty="0" smtClean="0"/>
              <a:t>Without it, </a:t>
            </a:r>
            <a:r>
              <a:rPr lang="en" sz="2700" dirty="0"/>
              <a:t>we would be an ice planet!</a:t>
            </a:r>
          </a:p>
          <a:p>
            <a:pPr>
              <a:spcBef>
                <a:spcPts val="0"/>
              </a:spcBef>
              <a:buNone/>
            </a:pPr>
            <a:r>
              <a:rPr lang="en" dirty="0" smtClean="0"/>
              <a:t> </a:t>
            </a: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Global Warming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The greenhouse effect gone crazy!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We are increasing the amount of carbon dioxide too quickly in our atmosphere, therefore speeding up the greenhouse effect.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western">
  <a:themeElements>
    <a:clrScheme name="Custom 424">
      <a:dk1>
        <a:srgbClr val="B0271C"/>
      </a:dk1>
      <a:lt1>
        <a:srgbClr val="FFE8BB"/>
      </a:lt1>
      <a:dk2>
        <a:srgbClr val="374252"/>
      </a:dk2>
      <a:lt2>
        <a:srgbClr val="A5BDC0"/>
      </a:lt2>
      <a:accent1>
        <a:srgbClr val="C0974D"/>
      </a:accent1>
      <a:accent2>
        <a:srgbClr val="E49C5F"/>
      </a:accent2>
      <a:accent3>
        <a:srgbClr val="5D7372"/>
      </a:accent3>
      <a:accent4>
        <a:srgbClr val="B92C00"/>
      </a:accent4>
      <a:accent5>
        <a:srgbClr val="804000"/>
      </a:accent5>
      <a:accent6>
        <a:srgbClr val="A49D80"/>
      </a:accent6>
      <a:hlink>
        <a:srgbClr val="B0271C"/>
      </a:hlink>
      <a:folHlink>
        <a:srgbClr val="5B5F6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403</Words>
  <Application>Microsoft Office PowerPoint</Application>
  <PresentationFormat>On-screen Show (16:9)</PresentationFormat>
  <Paragraphs>60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Trebuchet MS</vt:lpstr>
      <vt:lpstr>western</vt:lpstr>
      <vt:lpstr>The Health of our Atmosphere</vt:lpstr>
      <vt:lpstr>Ozone</vt:lpstr>
      <vt:lpstr>Ozone in the Stratosphere</vt:lpstr>
      <vt:lpstr>Ozone in the Troposphere</vt:lpstr>
      <vt:lpstr>Renewable and Nonrenewable Resources</vt:lpstr>
      <vt:lpstr>Renewable and Nonrenewable Resources</vt:lpstr>
      <vt:lpstr>Acid Rain</vt:lpstr>
      <vt:lpstr>Greenhouse Effect</vt:lpstr>
      <vt:lpstr>Global Warming</vt:lpstr>
      <vt:lpstr>Global Warming</vt:lpstr>
      <vt:lpstr>So what can WE do??</vt:lpstr>
      <vt:lpstr>Already in Place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Health of our Atmosphere</dc:title>
  <cp:lastModifiedBy>Laura Mettler</cp:lastModifiedBy>
  <cp:revision>4</cp:revision>
  <dcterms:modified xsi:type="dcterms:W3CDTF">2015-10-17T09:55:04Z</dcterms:modified>
</cp:coreProperties>
</file>