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13"/>
  </p:notesMasterIdLst>
  <p:sldIdLst>
    <p:sldId id="268" r:id="rId2"/>
    <p:sldId id="273" r:id="rId3"/>
    <p:sldId id="275" r:id="rId4"/>
    <p:sldId id="276" r:id="rId5"/>
    <p:sldId id="278" r:id="rId6"/>
    <p:sldId id="274" r:id="rId7"/>
    <p:sldId id="277" r:id="rId8"/>
    <p:sldId id="282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9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B133AC-7572-3A4D-8CDC-CDF2BF3E4F72}" type="doc">
      <dgm:prSet loTypeId="urn:microsoft.com/office/officeart/2005/8/layout/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B00C0D-6F64-ED47-9B13-103FB1A9757F}">
      <dgm:prSet phldrT="[Text]"/>
      <dgm:spPr/>
      <dgm:t>
        <a:bodyPr/>
        <a:lstStyle/>
        <a:p>
          <a:r>
            <a:rPr lang="en-US" dirty="0" smtClean="0"/>
            <a:t>Burning Fossil Fuels</a:t>
          </a:r>
          <a:endParaRPr lang="en-US" dirty="0"/>
        </a:p>
      </dgm:t>
    </dgm:pt>
    <dgm:pt modelId="{56705022-1732-ED43-9166-C2E19B6C1CB4}" type="parTrans" cxnId="{8A1E96C8-6106-7A46-BF46-F84A11A21012}">
      <dgm:prSet/>
      <dgm:spPr/>
      <dgm:t>
        <a:bodyPr/>
        <a:lstStyle/>
        <a:p>
          <a:endParaRPr lang="en-US"/>
        </a:p>
      </dgm:t>
    </dgm:pt>
    <dgm:pt modelId="{C240C6AA-084D-5045-A23A-EF6F54E4B656}" type="sibTrans" cxnId="{8A1E96C8-6106-7A46-BF46-F84A11A21012}">
      <dgm:prSet/>
      <dgm:spPr/>
      <dgm:t>
        <a:bodyPr/>
        <a:lstStyle/>
        <a:p>
          <a:endParaRPr lang="en-US"/>
        </a:p>
      </dgm:t>
    </dgm:pt>
    <dgm:pt modelId="{DE9666F8-9F06-404C-A046-6890AA69DF4C}">
      <dgm:prSet phldrT="[Text]"/>
      <dgm:spPr/>
      <dgm:t>
        <a:bodyPr/>
        <a:lstStyle/>
        <a:p>
          <a:r>
            <a:rPr lang="en-US" dirty="0" smtClean="0"/>
            <a:t>More carbon dioxide in the air</a:t>
          </a:r>
          <a:endParaRPr lang="en-US" dirty="0"/>
        </a:p>
      </dgm:t>
    </dgm:pt>
    <dgm:pt modelId="{500CFADC-5530-6043-B9B4-F3FA6275AA0F}" type="parTrans" cxnId="{9FA1B7FA-1B9B-F546-9267-C27135F98D59}">
      <dgm:prSet/>
      <dgm:spPr/>
      <dgm:t>
        <a:bodyPr/>
        <a:lstStyle/>
        <a:p>
          <a:endParaRPr lang="en-US"/>
        </a:p>
      </dgm:t>
    </dgm:pt>
    <dgm:pt modelId="{6478F9A1-C3FD-2348-8F2B-748B475167A2}" type="sibTrans" cxnId="{9FA1B7FA-1B9B-F546-9267-C27135F98D59}">
      <dgm:prSet/>
      <dgm:spPr/>
      <dgm:t>
        <a:bodyPr/>
        <a:lstStyle/>
        <a:p>
          <a:endParaRPr lang="en-US"/>
        </a:p>
      </dgm:t>
    </dgm:pt>
    <dgm:pt modelId="{34598297-60A9-F94A-9423-F4E029EF9811}">
      <dgm:prSet phldrT="[Text]"/>
      <dgm:spPr/>
      <dgm:t>
        <a:bodyPr/>
        <a:lstStyle/>
        <a:p>
          <a:r>
            <a:rPr lang="en-US" dirty="0" smtClean="0"/>
            <a:t>Greenhouse effect</a:t>
          </a:r>
          <a:endParaRPr lang="en-US" dirty="0"/>
        </a:p>
      </dgm:t>
    </dgm:pt>
    <dgm:pt modelId="{DF3F89E9-70F8-7046-A546-187883864E19}" type="parTrans" cxnId="{F78474D3-C860-0044-AD7C-5B8EA655752C}">
      <dgm:prSet/>
      <dgm:spPr/>
      <dgm:t>
        <a:bodyPr/>
        <a:lstStyle/>
        <a:p>
          <a:endParaRPr lang="en-US"/>
        </a:p>
      </dgm:t>
    </dgm:pt>
    <dgm:pt modelId="{0381016E-6773-D846-8B17-975A5E5FB452}" type="sibTrans" cxnId="{F78474D3-C860-0044-AD7C-5B8EA655752C}">
      <dgm:prSet/>
      <dgm:spPr/>
      <dgm:t>
        <a:bodyPr/>
        <a:lstStyle/>
        <a:p>
          <a:endParaRPr lang="en-US"/>
        </a:p>
      </dgm:t>
    </dgm:pt>
    <dgm:pt modelId="{A59833FB-1BE4-E444-994F-B64ABDB53685}">
      <dgm:prSet phldrT="[Text]"/>
      <dgm:spPr/>
      <dgm:t>
        <a:bodyPr/>
        <a:lstStyle/>
        <a:p>
          <a:r>
            <a:rPr lang="en-US" dirty="0" smtClean="0"/>
            <a:t>Global Warming</a:t>
          </a:r>
          <a:endParaRPr lang="en-US" dirty="0"/>
        </a:p>
      </dgm:t>
    </dgm:pt>
    <dgm:pt modelId="{E6098BEF-FE45-4745-AAA9-7BD6892329AA}" type="parTrans" cxnId="{4BFE849B-41CA-CC4F-B19A-21246A452D09}">
      <dgm:prSet/>
      <dgm:spPr/>
      <dgm:t>
        <a:bodyPr/>
        <a:lstStyle/>
        <a:p>
          <a:endParaRPr lang="en-US"/>
        </a:p>
      </dgm:t>
    </dgm:pt>
    <dgm:pt modelId="{82D43246-CC56-8C4C-A411-0F4EE3AE9E7D}" type="sibTrans" cxnId="{4BFE849B-41CA-CC4F-B19A-21246A452D09}">
      <dgm:prSet/>
      <dgm:spPr/>
      <dgm:t>
        <a:bodyPr/>
        <a:lstStyle/>
        <a:p>
          <a:endParaRPr lang="en-US"/>
        </a:p>
      </dgm:t>
    </dgm:pt>
    <dgm:pt modelId="{64F44685-4F3C-1144-B71F-D9B17DDC5891}" type="pres">
      <dgm:prSet presAssocID="{3FB133AC-7572-3A4D-8CDC-CDF2BF3E4F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D1608E-2DF3-D44E-BC3F-D989B1112180}" type="pres">
      <dgm:prSet presAssocID="{A59833FB-1BE4-E444-994F-B64ABDB53685}" presName="boxAndChildren" presStyleCnt="0"/>
      <dgm:spPr/>
    </dgm:pt>
    <dgm:pt modelId="{31750EA7-108A-F444-8CBD-F5705D451B4B}" type="pres">
      <dgm:prSet presAssocID="{A59833FB-1BE4-E444-994F-B64ABDB53685}" presName="parentTextBox" presStyleLbl="node1" presStyleIdx="0" presStyleCnt="4" custLinFactNeighborX="1111" custLinFactNeighborY="-5242"/>
      <dgm:spPr/>
      <dgm:t>
        <a:bodyPr/>
        <a:lstStyle/>
        <a:p>
          <a:endParaRPr lang="en-US"/>
        </a:p>
      </dgm:t>
    </dgm:pt>
    <dgm:pt modelId="{C4D42B1E-B63D-AC44-BED9-B8784FD9F4BD}" type="pres">
      <dgm:prSet presAssocID="{0381016E-6773-D846-8B17-975A5E5FB452}" presName="sp" presStyleCnt="0"/>
      <dgm:spPr/>
    </dgm:pt>
    <dgm:pt modelId="{3B5F68C3-FC85-134C-8249-38B7C496C42B}" type="pres">
      <dgm:prSet presAssocID="{34598297-60A9-F94A-9423-F4E029EF9811}" presName="arrowAndChildren" presStyleCnt="0"/>
      <dgm:spPr/>
    </dgm:pt>
    <dgm:pt modelId="{9CB487EC-4FA5-204F-BCE1-529CF97668E4}" type="pres">
      <dgm:prSet presAssocID="{34598297-60A9-F94A-9423-F4E029EF9811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FC05DF67-F189-6140-BC09-4AF301561B0E}" type="pres">
      <dgm:prSet presAssocID="{6478F9A1-C3FD-2348-8F2B-748B475167A2}" presName="sp" presStyleCnt="0"/>
      <dgm:spPr/>
    </dgm:pt>
    <dgm:pt modelId="{226BB841-528F-DB46-8BCC-0666D923CE45}" type="pres">
      <dgm:prSet presAssocID="{DE9666F8-9F06-404C-A046-6890AA69DF4C}" presName="arrowAndChildren" presStyleCnt="0"/>
      <dgm:spPr/>
    </dgm:pt>
    <dgm:pt modelId="{D1F2CD6F-6EE7-7347-B803-E0EC2160FF52}" type="pres">
      <dgm:prSet presAssocID="{DE9666F8-9F06-404C-A046-6890AA69DF4C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6F578C69-8B4A-9A43-AEBD-FB757A73EF51}" type="pres">
      <dgm:prSet presAssocID="{C240C6AA-084D-5045-A23A-EF6F54E4B656}" presName="sp" presStyleCnt="0"/>
      <dgm:spPr/>
    </dgm:pt>
    <dgm:pt modelId="{2D5E762D-2B8A-2346-AD32-E6A31D609032}" type="pres">
      <dgm:prSet presAssocID="{8FB00C0D-6F64-ED47-9B13-103FB1A9757F}" presName="arrowAndChildren" presStyleCnt="0"/>
      <dgm:spPr/>
    </dgm:pt>
    <dgm:pt modelId="{29652A91-8451-B64C-A60B-E8C9058E534A}" type="pres">
      <dgm:prSet presAssocID="{8FB00C0D-6F64-ED47-9B13-103FB1A9757F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4221E274-BDD7-D743-9A04-62D4BE52F1BD}" type="presOf" srcId="{DE9666F8-9F06-404C-A046-6890AA69DF4C}" destId="{D1F2CD6F-6EE7-7347-B803-E0EC2160FF52}" srcOrd="0" destOrd="0" presId="urn:microsoft.com/office/officeart/2005/8/layout/process4"/>
    <dgm:cxn modelId="{8A1E96C8-6106-7A46-BF46-F84A11A21012}" srcId="{3FB133AC-7572-3A4D-8CDC-CDF2BF3E4F72}" destId="{8FB00C0D-6F64-ED47-9B13-103FB1A9757F}" srcOrd="0" destOrd="0" parTransId="{56705022-1732-ED43-9166-C2E19B6C1CB4}" sibTransId="{C240C6AA-084D-5045-A23A-EF6F54E4B656}"/>
    <dgm:cxn modelId="{4BFE849B-41CA-CC4F-B19A-21246A452D09}" srcId="{3FB133AC-7572-3A4D-8CDC-CDF2BF3E4F72}" destId="{A59833FB-1BE4-E444-994F-B64ABDB53685}" srcOrd="3" destOrd="0" parTransId="{E6098BEF-FE45-4745-AAA9-7BD6892329AA}" sibTransId="{82D43246-CC56-8C4C-A411-0F4EE3AE9E7D}"/>
    <dgm:cxn modelId="{E084EF9A-5F98-544B-BB06-E948B6DEFD43}" type="presOf" srcId="{3FB133AC-7572-3A4D-8CDC-CDF2BF3E4F72}" destId="{64F44685-4F3C-1144-B71F-D9B17DDC5891}" srcOrd="0" destOrd="0" presId="urn:microsoft.com/office/officeart/2005/8/layout/process4"/>
    <dgm:cxn modelId="{995D38B8-D0C3-5B4F-9675-92204FF45CAD}" type="presOf" srcId="{34598297-60A9-F94A-9423-F4E029EF9811}" destId="{9CB487EC-4FA5-204F-BCE1-529CF97668E4}" srcOrd="0" destOrd="0" presId="urn:microsoft.com/office/officeart/2005/8/layout/process4"/>
    <dgm:cxn modelId="{D0031BCC-F195-4D4B-B6CF-E92B3FCA6592}" type="presOf" srcId="{8FB00C0D-6F64-ED47-9B13-103FB1A9757F}" destId="{29652A91-8451-B64C-A60B-E8C9058E534A}" srcOrd="0" destOrd="0" presId="urn:microsoft.com/office/officeart/2005/8/layout/process4"/>
    <dgm:cxn modelId="{F78474D3-C860-0044-AD7C-5B8EA655752C}" srcId="{3FB133AC-7572-3A4D-8CDC-CDF2BF3E4F72}" destId="{34598297-60A9-F94A-9423-F4E029EF9811}" srcOrd="2" destOrd="0" parTransId="{DF3F89E9-70F8-7046-A546-187883864E19}" sibTransId="{0381016E-6773-D846-8B17-975A5E5FB452}"/>
    <dgm:cxn modelId="{9FA1B7FA-1B9B-F546-9267-C27135F98D59}" srcId="{3FB133AC-7572-3A4D-8CDC-CDF2BF3E4F72}" destId="{DE9666F8-9F06-404C-A046-6890AA69DF4C}" srcOrd="1" destOrd="0" parTransId="{500CFADC-5530-6043-B9B4-F3FA6275AA0F}" sibTransId="{6478F9A1-C3FD-2348-8F2B-748B475167A2}"/>
    <dgm:cxn modelId="{F02D478E-0812-9A45-9680-183BB3C25FA4}" type="presOf" srcId="{A59833FB-1BE4-E444-994F-B64ABDB53685}" destId="{31750EA7-108A-F444-8CBD-F5705D451B4B}" srcOrd="0" destOrd="0" presId="urn:microsoft.com/office/officeart/2005/8/layout/process4"/>
    <dgm:cxn modelId="{4E865210-00F3-2949-B75F-186DB2048A96}" type="presParOf" srcId="{64F44685-4F3C-1144-B71F-D9B17DDC5891}" destId="{A5D1608E-2DF3-D44E-BC3F-D989B1112180}" srcOrd="0" destOrd="0" presId="urn:microsoft.com/office/officeart/2005/8/layout/process4"/>
    <dgm:cxn modelId="{70C73AD3-8346-B143-BF3C-EE3759A6331A}" type="presParOf" srcId="{A5D1608E-2DF3-D44E-BC3F-D989B1112180}" destId="{31750EA7-108A-F444-8CBD-F5705D451B4B}" srcOrd="0" destOrd="0" presId="urn:microsoft.com/office/officeart/2005/8/layout/process4"/>
    <dgm:cxn modelId="{78956A8E-D3AE-8249-A2C7-93F032B67971}" type="presParOf" srcId="{64F44685-4F3C-1144-B71F-D9B17DDC5891}" destId="{C4D42B1E-B63D-AC44-BED9-B8784FD9F4BD}" srcOrd="1" destOrd="0" presId="urn:microsoft.com/office/officeart/2005/8/layout/process4"/>
    <dgm:cxn modelId="{647DB6F5-EA57-2A41-BBDE-75F8CAAAFECD}" type="presParOf" srcId="{64F44685-4F3C-1144-B71F-D9B17DDC5891}" destId="{3B5F68C3-FC85-134C-8249-38B7C496C42B}" srcOrd="2" destOrd="0" presId="urn:microsoft.com/office/officeart/2005/8/layout/process4"/>
    <dgm:cxn modelId="{5BDD3046-8E44-314F-A918-9BCB7559A4E1}" type="presParOf" srcId="{3B5F68C3-FC85-134C-8249-38B7C496C42B}" destId="{9CB487EC-4FA5-204F-BCE1-529CF97668E4}" srcOrd="0" destOrd="0" presId="urn:microsoft.com/office/officeart/2005/8/layout/process4"/>
    <dgm:cxn modelId="{1A98C176-F264-C242-8D63-61BBC423844C}" type="presParOf" srcId="{64F44685-4F3C-1144-B71F-D9B17DDC5891}" destId="{FC05DF67-F189-6140-BC09-4AF301561B0E}" srcOrd="3" destOrd="0" presId="urn:microsoft.com/office/officeart/2005/8/layout/process4"/>
    <dgm:cxn modelId="{EDB0CA83-071A-C742-9E00-6600257E757D}" type="presParOf" srcId="{64F44685-4F3C-1144-B71F-D9B17DDC5891}" destId="{226BB841-528F-DB46-8BCC-0666D923CE45}" srcOrd="4" destOrd="0" presId="urn:microsoft.com/office/officeart/2005/8/layout/process4"/>
    <dgm:cxn modelId="{B935465D-672A-0D49-9E8F-AD2730E183C9}" type="presParOf" srcId="{226BB841-528F-DB46-8BCC-0666D923CE45}" destId="{D1F2CD6F-6EE7-7347-B803-E0EC2160FF52}" srcOrd="0" destOrd="0" presId="urn:microsoft.com/office/officeart/2005/8/layout/process4"/>
    <dgm:cxn modelId="{58701AEE-8CCF-DC40-88EC-2834B9127E36}" type="presParOf" srcId="{64F44685-4F3C-1144-B71F-D9B17DDC5891}" destId="{6F578C69-8B4A-9A43-AEBD-FB757A73EF51}" srcOrd="5" destOrd="0" presId="urn:microsoft.com/office/officeart/2005/8/layout/process4"/>
    <dgm:cxn modelId="{C160283C-F235-AB40-8C6F-29E07EA5AB16}" type="presParOf" srcId="{64F44685-4F3C-1144-B71F-D9B17DDC5891}" destId="{2D5E762D-2B8A-2346-AD32-E6A31D609032}" srcOrd="6" destOrd="0" presId="urn:microsoft.com/office/officeart/2005/8/layout/process4"/>
    <dgm:cxn modelId="{F1D4DD3C-E231-4343-98C1-042D3F51DFA0}" type="presParOf" srcId="{2D5E762D-2B8A-2346-AD32-E6A31D609032}" destId="{29652A91-8451-B64C-A60B-E8C9058E534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9B9730-2D46-41B3-A97E-374134F4F5E9}" type="datetime1">
              <a:rPr lang="en-US"/>
              <a:pPr/>
              <a:t>7/14/2015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BA0D69-B1A1-460F-B327-1FF51842DE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9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A9C8DA-D021-4D2A-AE93-AD528343A3C2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776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What are 3 main fossil fuels, why do we need greenhouse gases? 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51C3BE-8D43-4379-9080-BCF9ECBAD862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86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The fossil fuels are getting trapped (mainly CO2)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3201F9-EDB6-48DE-95D5-55FD052A3E41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3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16DE0D-9474-4E9A-A022-068CC737067B}" type="datetime1">
              <a:rPr lang="en-US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E13D8-9779-4CA5-AB6D-196886676E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2E9B1A-3359-4864-AED6-D836087F70C7}" type="datetime1">
              <a:rPr lang="en-US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BA91A-D3F9-4A55-8407-1AF69D81A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10EED2-065F-4A42-9E6D-9734D8AA2E32}" type="datetime1">
              <a:rPr lang="en-US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5444-58B4-410E-8A7D-313CD1F3A9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E43A4D-672D-49D9-B394-0F201361C359}" type="datetime1">
              <a:rPr lang="en-US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5929A-F06E-4057-8B83-9BC7B795A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FBA2B8-3441-4B00-9C6E-930EFF1EA76F}" type="datetime1">
              <a:rPr lang="en-US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CCE0C-8BA9-472E-A1B0-CBD8848915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6D4F71-AB1F-4E40-8D67-BB081C9FB375}" type="datetime1">
              <a:rPr lang="en-US"/>
              <a:pPr/>
              <a:t>7/14/2015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03043-4E0B-4101-8D4F-7290F66D5B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D54C50-4031-4293-BBF3-660649E76A90}" type="datetime1">
              <a:rPr lang="en-US"/>
              <a:pPr/>
              <a:t>7/14/2015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3D0CB-52E0-41F4-8EAE-A01F9F85BD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D2C9B9-166D-4E1D-AC57-6C2D08843FC3}" type="datetime1">
              <a:rPr lang="en-US"/>
              <a:pPr/>
              <a:t>7/14/2015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70431-DAE2-47A8-AE4B-EFE559FBDE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56EDA-856A-4D65-979C-4068713C9F0E}" type="datetime1">
              <a:rPr lang="en-US"/>
              <a:pPr/>
              <a:t>7/14/2015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4C577-363F-4F45-AB2B-2A05BC6C37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B462F4-78F7-4A2D-998A-D501F88E7D75}" type="datetime1">
              <a:rPr lang="en-US"/>
              <a:pPr/>
              <a:t>7/14/2015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1840C-4465-48B6-A9A5-109A6C367D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70F214-5E8C-4F95-A7BC-B08E27CE5080}" type="datetime1">
              <a:rPr lang="en-US"/>
              <a:pPr/>
              <a:t>7/14/2015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4B0F9-1639-4823-B7A9-E07052D852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29AB72D-6855-4507-85F8-3121605D148D}" type="datetime1">
              <a:rPr lang="en-US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8112A89-BD1E-48FE-853A-CB249B9BE4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pp.discoveryeducation.com/search?Ntt=greenhouse+effec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cap="flat">
            <a:solidFill>
              <a:srgbClr val="4A7EBB"/>
            </a:solidFill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1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What is a Greenhouse? Page 20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3306762"/>
          </a:xfr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cap="flat">
            <a:solidFill>
              <a:srgbClr val="4A7EBB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514350" indent="-514350" eaLnBrk="1" hangingPunct="1">
              <a:buFont typeface="Franklin Gothic Book" charset="0"/>
              <a:buAutoNum type="arabicPeriod"/>
              <a:defRPr/>
            </a:pPr>
            <a:r>
              <a:rPr lang="en-US" dirty="0" smtClean="0">
                <a:solidFill>
                  <a:schemeClr val="dk1"/>
                </a:solidFill>
                <a:ea typeface="+mn-ea"/>
                <a:cs typeface="+mn-cs"/>
              </a:rPr>
              <a:t>Look at the picture provided.</a:t>
            </a:r>
          </a:p>
          <a:p>
            <a:pPr marL="514350" indent="-514350" eaLnBrk="1" hangingPunct="1">
              <a:buFont typeface="Franklin Gothic Book" charset="0"/>
              <a:buAutoNum type="arabicPeriod"/>
              <a:defRPr/>
            </a:pPr>
            <a:r>
              <a:rPr lang="en-US" dirty="0" smtClean="0">
                <a:solidFill>
                  <a:schemeClr val="dk1"/>
                </a:solidFill>
                <a:ea typeface="+mn-ea"/>
                <a:cs typeface="+mn-cs"/>
              </a:rPr>
              <a:t>Read the paragraph </a:t>
            </a:r>
            <a:r>
              <a:rPr lang="en-US" sz="1800" dirty="0" smtClean="0">
                <a:solidFill>
                  <a:schemeClr val="dk1"/>
                </a:solidFill>
                <a:ea typeface="+mn-ea"/>
                <a:cs typeface="+mn-cs"/>
              </a:rPr>
              <a:t>(Greenhouse/Greenhouse effect reading)</a:t>
            </a:r>
            <a:endParaRPr lang="en-US" b="1" dirty="0" smtClean="0"/>
          </a:p>
          <a:p>
            <a:pPr marL="514350" indent="-514350" eaLnBrk="1" hangingPunct="1">
              <a:buFont typeface="Franklin Gothic Book" charset="0"/>
              <a:buAutoNum type="arabicPeriod"/>
              <a:defRPr/>
            </a:pPr>
            <a:r>
              <a:rPr lang="en-US" dirty="0" smtClean="0">
                <a:solidFill>
                  <a:schemeClr val="dk1"/>
                </a:solidFill>
                <a:ea typeface="+mn-ea"/>
                <a:cs typeface="+mn-cs"/>
              </a:rPr>
              <a:t>Draw a Venn Diagram </a:t>
            </a:r>
          </a:p>
          <a:p>
            <a:pPr marL="914400" lvl="1" indent="-514350" eaLnBrk="1" hangingPunct="1">
              <a:buFont typeface="Franklin Gothic Book" charset="0"/>
              <a:buAutoNum type="arabicPeriod"/>
              <a:defRPr/>
            </a:pPr>
            <a:r>
              <a:rPr lang="en-US" dirty="0" smtClean="0">
                <a:solidFill>
                  <a:schemeClr val="dk1"/>
                </a:solidFill>
                <a:ea typeface="+mn-ea"/>
              </a:rPr>
              <a:t>On the right write GREENHOUSE</a:t>
            </a:r>
          </a:p>
          <a:p>
            <a:pPr marL="914400" lvl="1" indent="-514350" eaLnBrk="1" hangingPunct="1">
              <a:buFont typeface="Franklin Gothic Book" charset="0"/>
              <a:buAutoNum type="arabicPeriod"/>
              <a:defRPr/>
            </a:pPr>
            <a:r>
              <a:rPr lang="en-US" dirty="0" smtClean="0">
                <a:solidFill>
                  <a:schemeClr val="dk1"/>
                </a:solidFill>
                <a:ea typeface="+mn-ea"/>
              </a:rPr>
              <a:t>On the left write GREENHOUSE EFFECT</a:t>
            </a:r>
          </a:p>
          <a:p>
            <a:pPr marL="914400" lvl="1" indent="-514350" eaLnBrk="1" hangingPunct="1">
              <a:buFont typeface="Franklin Gothic Book" charset="0"/>
              <a:buAutoNum type="arabicPeriod"/>
              <a:defRPr/>
            </a:pPr>
            <a:r>
              <a:rPr lang="en-US" dirty="0" smtClean="0">
                <a:solidFill>
                  <a:schemeClr val="dk1"/>
                </a:solidFill>
                <a:ea typeface="+mn-ea"/>
              </a:rPr>
              <a:t>In the middle write BOTH</a:t>
            </a:r>
          </a:p>
        </p:txBody>
      </p:sp>
      <p:pic>
        <p:nvPicPr>
          <p:cNvPr id="17412" name="Picture 2" descr="http://webhelp.esri.com/arcgisexplorer/2012/gpsicons/yellow-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15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http://www.epa.gov/climatestudents/images/1-1-1-2-p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6425" y="4572000"/>
            <a:ext cx="34575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nut 5"/>
          <p:cNvSpPr>
            <a:spLocks noChangeArrowheads="1"/>
          </p:cNvSpPr>
          <p:nvPr/>
        </p:nvSpPr>
        <p:spPr bwMode="auto">
          <a:xfrm>
            <a:off x="152400" y="4648200"/>
            <a:ext cx="2362200" cy="1981200"/>
          </a:xfrm>
          <a:custGeom>
            <a:avLst/>
            <a:gdLst>
              <a:gd name="T0" fmla="*/ 1181100 w 2362200"/>
              <a:gd name="T1" fmla="*/ 0 h 1981200"/>
              <a:gd name="T2" fmla="*/ 345936 w 2362200"/>
              <a:gd name="T3" fmla="*/ 290140 h 1981200"/>
              <a:gd name="T4" fmla="*/ 0 w 2362200"/>
              <a:gd name="T5" fmla="*/ 990600 h 1981200"/>
              <a:gd name="T6" fmla="*/ 345936 w 2362200"/>
              <a:gd name="T7" fmla="*/ 1691060 h 1981200"/>
              <a:gd name="T8" fmla="*/ 1181100 w 2362200"/>
              <a:gd name="T9" fmla="*/ 1981200 h 1981200"/>
              <a:gd name="T10" fmla="*/ 2016264 w 2362200"/>
              <a:gd name="T11" fmla="*/ 1691060 h 1981200"/>
              <a:gd name="T12" fmla="*/ 2362200 w 2362200"/>
              <a:gd name="T13" fmla="*/ 990600 h 1981200"/>
              <a:gd name="T14" fmla="*/ 2016264 w 2362200"/>
              <a:gd name="T15" fmla="*/ 290140 h 1981200"/>
              <a:gd name="T16" fmla="*/ 3 60000 65536"/>
              <a:gd name="T17" fmla="*/ 3 60000 65536"/>
              <a:gd name="T18" fmla="*/ 2 60000 65536"/>
              <a:gd name="T19" fmla="*/ 1 60000 65536"/>
              <a:gd name="T20" fmla="*/ 1 60000 65536"/>
              <a:gd name="T21" fmla="*/ 1 60000 65536"/>
              <a:gd name="T22" fmla="*/ 0 60000 65536"/>
              <a:gd name="T23" fmla="*/ 3 60000 65536"/>
              <a:gd name="T24" fmla="*/ 345936 w 2362200"/>
              <a:gd name="T25" fmla="*/ 290140 h 1981200"/>
              <a:gd name="T26" fmla="*/ 2016264 w 2362200"/>
              <a:gd name="T27" fmla="*/ 1691060 h 19812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62200" h="1981200">
                <a:moveTo>
                  <a:pt x="0" y="990600"/>
                </a:moveTo>
                <a:lnTo>
                  <a:pt x="0" y="990600"/>
                </a:lnTo>
                <a:cubicBezTo>
                  <a:pt x="0" y="443506"/>
                  <a:pt x="528796" y="0"/>
                  <a:pt x="1181099" y="0"/>
                </a:cubicBezTo>
                <a:cubicBezTo>
                  <a:pt x="1833403" y="0"/>
                  <a:pt x="2362200" y="443506"/>
                  <a:pt x="2362200" y="990600"/>
                </a:cubicBezTo>
                <a:cubicBezTo>
                  <a:pt x="2362200" y="1537693"/>
                  <a:pt x="1833403" y="1981199"/>
                  <a:pt x="1181100" y="1981200"/>
                </a:cubicBezTo>
                <a:cubicBezTo>
                  <a:pt x="528796" y="1981200"/>
                  <a:pt x="0" y="1537693"/>
                  <a:pt x="0" y="990600"/>
                </a:cubicBezTo>
                <a:close/>
                <a:moveTo>
                  <a:pt x="32214" y="990600"/>
                </a:moveTo>
                <a:lnTo>
                  <a:pt x="32214" y="990600"/>
                </a:lnTo>
                <a:cubicBezTo>
                  <a:pt x="32214" y="1519901"/>
                  <a:pt x="546587" y="1948985"/>
                  <a:pt x="1181099" y="1948986"/>
                </a:cubicBezTo>
                <a:lnTo>
                  <a:pt x="1181100" y="1948986"/>
                </a:lnTo>
                <a:cubicBezTo>
                  <a:pt x="1815612" y="1948985"/>
                  <a:pt x="2329986" y="1519901"/>
                  <a:pt x="2329986" y="990600"/>
                </a:cubicBezTo>
                <a:cubicBezTo>
                  <a:pt x="2329986" y="461298"/>
                  <a:pt x="1815612" y="32214"/>
                  <a:pt x="1181100" y="32214"/>
                </a:cubicBezTo>
                <a:lnTo>
                  <a:pt x="1181099" y="32214"/>
                </a:lnTo>
                <a:cubicBezTo>
                  <a:pt x="546587" y="32214"/>
                  <a:pt x="32214" y="461298"/>
                  <a:pt x="32214" y="990599"/>
                </a:cubicBezTo>
                <a:close/>
              </a:path>
            </a:pathLst>
          </a:cu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Donut 6"/>
          <p:cNvSpPr>
            <a:spLocks noChangeArrowheads="1"/>
          </p:cNvSpPr>
          <p:nvPr/>
        </p:nvSpPr>
        <p:spPr bwMode="auto">
          <a:xfrm>
            <a:off x="1752600" y="4648200"/>
            <a:ext cx="2438400" cy="1981200"/>
          </a:xfrm>
          <a:custGeom>
            <a:avLst/>
            <a:gdLst>
              <a:gd name="T0" fmla="*/ 1219200 w 2438400"/>
              <a:gd name="T1" fmla="*/ 0 h 1981200"/>
              <a:gd name="T2" fmla="*/ 357095 w 2438400"/>
              <a:gd name="T3" fmla="*/ 290140 h 1981200"/>
              <a:gd name="T4" fmla="*/ 0 w 2438400"/>
              <a:gd name="T5" fmla="*/ 990600 h 1981200"/>
              <a:gd name="T6" fmla="*/ 357095 w 2438400"/>
              <a:gd name="T7" fmla="*/ 1691060 h 1981200"/>
              <a:gd name="T8" fmla="*/ 1219200 w 2438400"/>
              <a:gd name="T9" fmla="*/ 1981200 h 1981200"/>
              <a:gd name="T10" fmla="*/ 2081305 w 2438400"/>
              <a:gd name="T11" fmla="*/ 1691060 h 1981200"/>
              <a:gd name="T12" fmla="*/ 2438400 w 2438400"/>
              <a:gd name="T13" fmla="*/ 990600 h 1981200"/>
              <a:gd name="T14" fmla="*/ 2081305 w 2438400"/>
              <a:gd name="T15" fmla="*/ 290140 h 1981200"/>
              <a:gd name="T16" fmla="*/ 3 60000 65536"/>
              <a:gd name="T17" fmla="*/ 3 60000 65536"/>
              <a:gd name="T18" fmla="*/ 2 60000 65536"/>
              <a:gd name="T19" fmla="*/ 1 60000 65536"/>
              <a:gd name="T20" fmla="*/ 1 60000 65536"/>
              <a:gd name="T21" fmla="*/ 1 60000 65536"/>
              <a:gd name="T22" fmla="*/ 0 60000 65536"/>
              <a:gd name="T23" fmla="*/ 3 60000 65536"/>
              <a:gd name="T24" fmla="*/ 357095 w 2438400"/>
              <a:gd name="T25" fmla="*/ 290140 h 1981200"/>
              <a:gd name="T26" fmla="*/ 2081305 w 2438400"/>
              <a:gd name="T27" fmla="*/ 1691060 h 19812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38400" h="1981200">
                <a:moveTo>
                  <a:pt x="0" y="990600"/>
                </a:moveTo>
                <a:lnTo>
                  <a:pt x="0" y="990600"/>
                </a:lnTo>
                <a:cubicBezTo>
                  <a:pt x="0" y="443506"/>
                  <a:pt x="545854" y="0"/>
                  <a:pt x="1219199" y="0"/>
                </a:cubicBezTo>
                <a:cubicBezTo>
                  <a:pt x="1892545" y="0"/>
                  <a:pt x="2438400" y="443506"/>
                  <a:pt x="2438400" y="990600"/>
                </a:cubicBezTo>
                <a:cubicBezTo>
                  <a:pt x="2438400" y="1537693"/>
                  <a:pt x="1892545" y="1981199"/>
                  <a:pt x="1219200" y="1981200"/>
                </a:cubicBezTo>
                <a:cubicBezTo>
                  <a:pt x="545854" y="1981200"/>
                  <a:pt x="0" y="1537693"/>
                  <a:pt x="0" y="990600"/>
                </a:cubicBezTo>
                <a:close/>
                <a:moveTo>
                  <a:pt x="45350" y="990600"/>
                </a:moveTo>
                <a:lnTo>
                  <a:pt x="45350" y="990600"/>
                </a:lnTo>
                <a:cubicBezTo>
                  <a:pt x="45350" y="1512647"/>
                  <a:pt x="570900" y="1935849"/>
                  <a:pt x="1219199" y="1935850"/>
                </a:cubicBezTo>
                <a:lnTo>
                  <a:pt x="1219200" y="1935850"/>
                </a:lnTo>
                <a:cubicBezTo>
                  <a:pt x="1867499" y="1935849"/>
                  <a:pt x="2393050" y="1512647"/>
                  <a:pt x="2393050" y="990600"/>
                </a:cubicBezTo>
                <a:cubicBezTo>
                  <a:pt x="2393050" y="468552"/>
                  <a:pt x="1867499" y="45350"/>
                  <a:pt x="1219200" y="45350"/>
                </a:cubicBezTo>
                <a:lnTo>
                  <a:pt x="1219199" y="45350"/>
                </a:lnTo>
                <a:cubicBezTo>
                  <a:pt x="570900" y="45350"/>
                  <a:pt x="45350" y="468552"/>
                  <a:pt x="45350" y="990599"/>
                </a:cubicBezTo>
                <a:close/>
              </a:path>
            </a:pathLst>
          </a:cu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533400" y="48006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Greenhouse</a:t>
            </a:r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2286000" y="4800600"/>
            <a:ext cx="144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Greenhouse</a:t>
            </a:r>
          </a:p>
          <a:p>
            <a:pPr algn="ctr"/>
            <a:r>
              <a:rPr lang="en-US"/>
              <a:t>Effect</a:t>
            </a:r>
          </a:p>
        </p:txBody>
      </p:sp>
      <p:sp>
        <p:nvSpPr>
          <p:cNvPr id="17418" name="TextBox 9"/>
          <p:cNvSpPr txBox="1">
            <a:spLocks noChangeArrowheads="1"/>
          </p:cNvSpPr>
          <p:nvPr/>
        </p:nvSpPr>
        <p:spPr bwMode="auto">
          <a:xfrm>
            <a:off x="1981200" y="5029200"/>
            <a:ext cx="38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BOTH</a:t>
            </a:r>
          </a:p>
        </p:txBody>
      </p:sp>
      <p:pic>
        <p:nvPicPr>
          <p:cNvPr id="17419" name="Picture 2" descr="http://1.bp.blogspot.com/-zBXTpK8OrHo/ULDetBZ0e1I/AAAAAAAAA-8/QmDi98_mgfI/s1600/crea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683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838200" y="609600"/>
          <a:ext cx="7543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743200"/>
          </a:xfr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cap="flat">
            <a:solidFill>
              <a:srgbClr val="4A7EBB"/>
            </a:solidFill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lt1"/>
                </a:solidFill>
                <a:latin typeface="+mn-lt"/>
                <a:ea typeface="+mj-ea"/>
                <a:cs typeface="+mj-cs"/>
              </a:rPr>
              <a:t>What is the relationship between fossil fuels, carbon dioxide, the green house effect, and global warming??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  <p:pic>
        <p:nvPicPr>
          <p:cNvPr id="2970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239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DCFFA0"/>
              </a:gs>
              <a:gs pos="100000">
                <a:srgbClr val="A0CA4A"/>
              </a:gs>
            </a:gsLst>
            <a:lin ang="5400000"/>
          </a:gradFill>
          <a:ln cap="flat">
            <a:solidFill>
              <a:srgbClr val="98B954"/>
            </a:solidFill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FF"/>
                </a:solidFill>
              </a:rPr>
              <a:t>Today I learned… On page 2o below Do Now!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cap="flat">
            <a:solidFill>
              <a:srgbClr val="98B954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dk1"/>
                </a:solidFill>
                <a:ea typeface="+mn-ea"/>
                <a:cs typeface="+mn-cs"/>
              </a:rPr>
              <a:t>In your own words summarize the answer to the following question: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dk1"/>
                </a:solidFill>
                <a:ea typeface="+mn-ea"/>
                <a:cs typeface="+mn-cs"/>
              </a:rPr>
              <a:t>What is the relationship between fossil fuels, carbon dioxide, the green house effect, and global warming??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dk1"/>
                </a:solidFill>
                <a:ea typeface="+mn-ea"/>
                <a:cs typeface="+mn-cs"/>
              </a:rPr>
              <a:t>Draw a picture showing the greenhouse effect</a:t>
            </a:r>
          </a:p>
        </p:txBody>
      </p:sp>
      <p:pic>
        <p:nvPicPr>
          <p:cNvPr id="30724" name="Picture 2" descr="http://1.bp.blogspot.com/-zBXTpK8OrHo/ULDetBZ0e1I/AAAAAAAAA-8/QmDi98_mgfI/s1600/cre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83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9313" y="0"/>
            <a:ext cx="7024687" cy="2133600"/>
          </a:xfrm>
          <a:gradFill rotWithShape="1">
            <a:gsLst>
              <a:gs pos="0">
                <a:srgbClr val="DCFFA0"/>
              </a:gs>
              <a:gs pos="100000">
                <a:srgbClr val="A0CA4A"/>
              </a:gs>
            </a:gsLst>
            <a:lin ang="5400000"/>
          </a:gradFill>
          <a:ln cap="flat">
            <a:solidFill>
              <a:srgbClr val="98B954"/>
            </a:solidFill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5000" smtClean="0">
                <a:solidFill>
                  <a:schemeClr val="tx1"/>
                </a:solidFill>
                <a:latin typeface="Cambria" charset="0"/>
              </a:rPr>
              <a:t>The </a:t>
            </a:r>
            <a:r>
              <a:rPr lang="en-US" sz="5000" b="1" smtClean="0">
                <a:solidFill>
                  <a:srgbClr val="FF0000"/>
                </a:solidFill>
                <a:latin typeface="Cambria" charset="0"/>
              </a:rPr>
              <a:t>process</a:t>
            </a:r>
            <a:r>
              <a:rPr lang="en-US" sz="5000" smtClean="0">
                <a:solidFill>
                  <a:schemeClr val="tx1"/>
                </a:solidFill>
                <a:latin typeface="Cambria" charset="0"/>
              </a:rPr>
              <a:t> that does </a:t>
            </a:r>
            <a:r>
              <a:rPr lang="en-US" sz="5000" b="1" smtClean="0">
                <a:solidFill>
                  <a:srgbClr val="FF0000"/>
                </a:solidFill>
                <a:latin typeface="Cambria" charset="0"/>
              </a:rPr>
              <a:t>not</a:t>
            </a:r>
            <a:r>
              <a:rPr lang="en-US" sz="5000" smtClean="0">
                <a:solidFill>
                  <a:schemeClr val="tx1"/>
                </a:solidFill>
                <a:latin typeface="Cambria" charset="0"/>
              </a:rPr>
              <a:t> allow </a:t>
            </a:r>
            <a:r>
              <a:rPr lang="en-US" sz="5000" b="1" smtClean="0">
                <a:solidFill>
                  <a:srgbClr val="FF0000"/>
                </a:solidFill>
                <a:latin typeface="Cambria" charset="0"/>
              </a:rPr>
              <a:t>energy</a:t>
            </a:r>
            <a:r>
              <a:rPr lang="en-US" sz="5000" smtClean="0">
                <a:solidFill>
                  <a:schemeClr val="tx1"/>
                </a:solidFill>
                <a:latin typeface="Cambria" charset="0"/>
              </a:rPr>
              <a:t> from the </a:t>
            </a:r>
            <a:r>
              <a:rPr lang="en-US" sz="5000" b="1" smtClean="0">
                <a:solidFill>
                  <a:srgbClr val="FF0000"/>
                </a:solidFill>
                <a:latin typeface="Cambria" charset="0"/>
              </a:rPr>
              <a:t>sun</a:t>
            </a:r>
            <a:r>
              <a:rPr lang="en-US" sz="5000" smtClean="0">
                <a:solidFill>
                  <a:schemeClr val="tx1"/>
                </a:solidFill>
                <a:latin typeface="Cambria" charset="0"/>
              </a:rPr>
              <a:t> to escape </a:t>
            </a:r>
            <a:r>
              <a:rPr lang="en-US" sz="5000" b="1" smtClean="0">
                <a:solidFill>
                  <a:srgbClr val="FF0000"/>
                </a:solidFill>
                <a:latin typeface="Cambria" charset="0"/>
              </a:rPr>
              <a:t>Earth</a:t>
            </a:r>
            <a:r>
              <a:rPr lang="en-US" sz="5000" smtClean="0">
                <a:solidFill>
                  <a:schemeClr val="tx1"/>
                </a:solidFill>
                <a:latin typeface="Cambria" charset="0"/>
              </a:rPr>
              <a:t>.</a:t>
            </a:r>
          </a:p>
        </p:txBody>
      </p:sp>
      <p:pic>
        <p:nvPicPr>
          <p:cNvPr id="18436" name="Picture 2" descr="http://1.bp.blogspot.com/-rGUHsqRvK9A/T2DOqs-nm_I/AAAAAAAAAFU/yKcdiWxWIsU/s1600/GreenhouseEffe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5413" y="1905000"/>
            <a:ext cx="7748587" cy="495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4"/>
          <p:cNvSpPr>
            <a:spLocks noChangeArrowheads="1"/>
          </p:cNvSpPr>
          <p:nvPr/>
        </p:nvSpPr>
        <p:spPr bwMode="auto">
          <a:xfrm rot="-5400000">
            <a:off x="-2547144" y="2928144"/>
            <a:ext cx="6567488" cy="1016000"/>
          </a:xfrm>
          <a:prstGeom prst="rect">
            <a:avLst/>
          </a:prstGeom>
          <a:gradFill rotWithShape="1">
            <a:gsLst>
              <a:gs pos="0">
                <a:srgbClr val="DCFFA0"/>
              </a:gs>
              <a:gs pos="100000">
                <a:srgbClr val="A0CA4A"/>
              </a:gs>
            </a:gsLst>
            <a:lin ang="5400000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r>
              <a:rPr lang="en-US" sz="6000" b="1">
                <a:solidFill>
                  <a:srgbClr val="FFFFFF"/>
                </a:solidFill>
                <a:latin typeface="Cambria" charset="0"/>
              </a:rPr>
              <a:t>Greenhouse effect</a:t>
            </a:r>
            <a:endParaRPr lang="en-US" sz="6000" b="1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184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28600"/>
            <a:ext cx="9239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FF9A99"/>
              </a:gs>
              <a:gs pos="100000">
                <a:srgbClr val="D1403C"/>
              </a:gs>
            </a:gsLst>
            <a:lin ang="5400000"/>
          </a:gradFill>
          <a:ln cap="flat">
            <a:solidFill>
              <a:srgbClr val="BE4B48"/>
            </a:solidFill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lt1"/>
                </a:solidFill>
                <a:latin typeface="Cambria" charset="0"/>
                <a:ea typeface="+mn-ea"/>
                <a:cs typeface="+mn-cs"/>
              </a:rPr>
              <a:t>Think-Pair-Share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cap="flat">
            <a:solidFill>
              <a:srgbClr val="BE4B48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  <a:latin typeface="Cambria" charset="0"/>
              </a:rPr>
              <a:t>How does it feel to get into a car that has been closed all day in hot weather?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solidFill>
                <a:srgbClr val="000000"/>
              </a:solidFill>
              <a:latin typeface="Cambria" charset="0"/>
            </a:endParaRPr>
          </a:p>
        </p:txBody>
      </p:sp>
      <p:pic>
        <p:nvPicPr>
          <p:cNvPr id="19460" name="Picture 2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613" y="5486400"/>
            <a:ext cx="1830387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3429000"/>
            <a:ext cx="9144000" cy="212365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-84" charset="0"/>
                <a:ea typeface="Arial" pitchFamily="-84" charset="0"/>
                <a:cs typeface="Arial" pitchFamily="-84" charset="0"/>
              </a:rPr>
              <a:t>This is JUST like the GREENHOUSE EFFECT!</a:t>
            </a:r>
          </a:p>
        </p:txBody>
      </p:sp>
      <p:pic>
        <p:nvPicPr>
          <p:cNvPr id="1946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9239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12"/>
          <p:cNvSpPr>
            <a:spLocks noChangeShapeType="1"/>
          </p:cNvSpPr>
          <p:nvPr/>
        </p:nvSpPr>
        <p:spPr bwMode="auto">
          <a:xfrm flipV="1">
            <a:off x="5562600" y="3962400"/>
            <a:ext cx="533400" cy="152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20483" name="Picture 5" descr="j03378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043238"/>
            <a:ext cx="5715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6" descr="sun-soho011905-1919z noa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81000"/>
            <a:ext cx="22860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AutoShape 8"/>
          <p:cNvSpPr>
            <a:spLocks noChangeArrowheads="1"/>
          </p:cNvSpPr>
          <p:nvPr/>
        </p:nvSpPr>
        <p:spPr bwMode="auto">
          <a:xfrm rot="1606755">
            <a:off x="1828800" y="2743200"/>
            <a:ext cx="3621088" cy="441325"/>
          </a:xfrm>
          <a:prstGeom prst="rightArrow">
            <a:avLst>
              <a:gd name="adj1" fmla="val 50000"/>
              <a:gd name="adj2" fmla="val 205126"/>
            </a:avLst>
          </a:prstGeom>
          <a:gradFill rotWithShape="1">
            <a:gsLst>
              <a:gs pos="0">
                <a:srgbClr val="FF9933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86" name="AutoShape 11"/>
          <p:cNvCxnSpPr>
            <a:cxnSpLocks noChangeShapeType="1"/>
          </p:cNvCxnSpPr>
          <p:nvPr/>
        </p:nvCxnSpPr>
        <p:spPr bwMode="auto">
          <a:xfrm rot="5400000" flipV="1">
            <a:off x="6781800" y="4419600"/>
            <a:ext cx="1588" cy="1588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pic>
        <p:nvPicPr>
          <p:cNvPr id="20487" name="Picture 13" descr="arrow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968418">
            <a:off x="5257800" y="3686175"/>
            <a:ext cx="5334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14" descr="arrow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4439213">
            <a:off x="5014913" y="3595687"/>
            <a:ext cx="5334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15" descr="arrow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968418">
            <a:off x="6553200" y="3786188"/>
            <a:ext cx="381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16" descr="arrow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3314155">
            <a:off x="4660107" y="3798093"/>
            <a:ext cx="3810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17"/>
          <p:cNvSpPr txBox="1">
            <a:spLocks noChangeArrowheads="1"/>
          </p:cNvSpPr>
          <p:nvPr/>
        </p:nvSpPr>
        <p:spPr bwMode="auto">
          <a:xfrm>
            <a:off x="3505200" y="1676400"/>
            <a:ext cx="3733800" cy="1187450"/>
          </a:xfrm>
          <a:prstGeom prst="rect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5998C9"/>
                </a:solidFill>
                <a:latin typeface="Arial Black" charset="0"/>
              </a:rPr>
              <a:t>The Sun’s energy passes through the car’s windshield.</a:t>
            </a:r>
          </a:p>
        </p:txBody>
      </p:sp>
      <p:sp>
        <p:nvSpPr>
          <p:cNvPr id="17420" name="Text Box 19"/>
          <p:cNvSpPr txBox="1">
            <a:spLocks noChangeArrowheads="1"/>
          </p:cNvSpPr>
          <p:nvPr/>
        </p:nvSpPr>
        <p:spPr bwMode="auto">
          <a:xfrm>
            <a:off x="228600" y="3276600"/>
            <a:ext cx="3581400" cy="3013075"/>
          </a:xfrm>
          <a:prstGeom prst="rect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5998C9"/>
                </a:solidFill>
                <a:latin typeface="Arial Black" charset="0"/>
                <a:cs typeface="+mn-cs"/>
              </a:rPr>
              <a:t>This energy (heat) is trapped inside the car and cannot pass back through the windshield, causing the inside of the car to warm up.</a:t>
            </a:r>
          </a:p>
        </p:txBody>
      </p:sp>
      <p:pic>
        <p:nvPicPr>
          <p:cNvPr id="20493" name="Picture 20" descr="arrow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968418">
            <a:off x="7239000" y="3657600"/>
            <a:ext cx="3810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21" descr="arrow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4264170">
            <a:off x="8228807" y="3582193"/>
            <a:ext cx="3810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Picture 22" descr="arrow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4521519">
            <a:off x="7555707" y="3645693"/>
            <a:ext cx="3810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Picture 23" descr="arrow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4264170">
            <a:off x="7098507" y="3493293"/>
            <a:ext cx="3810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Picture 24" descr="arrow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5571292">
            <a:off x="8087518" y="3494882"/>
            <a:ext cx="3921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6" name="Text Box 25"/>
          <p:cNvSpPr txBox="1">
            <a:spLocks noChangeArrowheads="1"/>
          </p:cNvSpPr>
          <p:nvPr/>
        </p:nvSpPr>
        <p:spPr bwMode="auto">
          <a:xfrm>
            <a:off x="2286000" y="228600"/>
            <a:ext cx="6172200" cy="1190625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dirty="0">
                <a:solidFill>
                  <a:schemeClr val="lt1"/>
                </a:solidFill>
                <a:latin typeface="Arial Black" charset="0"/>
                <a:cs typeface="+mn-cs"/>
              </a:rPr>
              <a:t>Example of the Greenhouse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  <p:bldP spid="1024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cap="flat">
            <a:solidFill>
              <a:srgbClr val="4A7EBB"/>
            </a:solidFill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Video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cap="flat">
            <a:solidFill>
              <a:srgbClr val="4A7EBB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dk1"/>
                </a:solidFill>
                <a:ea typeface="+mn-ea"/>
                <a:cs typeface="+mn-cs"/>
              </a:rPr>
              <a:t>Quickly read over the questions on your notes before we start!</a:t>
            </a:r>
          </a:p>
          <a:p>
            <a:pPr eaLnBrk="1" hangingPunct="1">
              <a:defRPr/>
            </a:pPr>
            <a:r>
              <a:rPr lang="en-US" dirty="0" smtClean="0">
                <a:hlinkClick r:id="rId3"/>
              </a:rPr>
              <a:t>http://app.discoveryeducation.com/search?Ntt=greenhouse+effect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>
              <a:solidFill>
                <a:schemeClr val="dk1"/>
              </a:solidFill>
              <a:ea typeface="+mn-ea"/>
              <a:cs typeface="+mn-cs"/>
            </a:endParaRPr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52400"/>
            <a:ext cx="9239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-990600" y="0"/>
            <a:ext cx="55626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Cambria" charset="0"/>
              </a:rPr>
              <a:t>Fossil Fuels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53440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000" smtClean="0">
                <a:latin typeface="Cambria" charset="0"/>
              </a:rPr>
              <a:t>Fuels made from the remains of animals and plants.</a:t>
            </a:r>
          </a:p>
          <a:p>
            <a:pPr eaLnBrk="1" hangingPunct="1"/>
            <a:r>
              <a:rPr lang="en-US" sz="5000" smtClean="0">
                <a:latin typeface="Cambria" charset="0"/>
              </a:rPr>
              <a:t> Examples: oil, natural gas, and coal. When you burn </a:t>
            </a:r>
            <a:r>
              <a:rPr lang="en-US" sz="5000" b="1" smtClean="0">
                <a:solidFill>
                  <a:srgbClr val="FFFF00"/>
                </a:solidFill>
                <a:latin typeface="Cambria" charset="0"/>
              </a:rPr>
              <a:t>fossil fuels</a:t>
            </a:r>
            <a:r>
              <a:rPr lang="en-US" sz="5000" smtClean="0">
                <a:latin typeface="Cambria" charset="0"/>
              </a:rPr>
              <a:t>, you release </a:t>
            </a:r>
            <a:r>
              <a:rPr lang="en-US" sz="5000" b="1" smtClean="0">
                <a:solidFill>
                  <a:srgbClr val="FFFF00"/>
                </a:solidFill>
                <a:latin typeface="Cambria" charset="0"/>
              </a:rPr>
              <a:t>carbon dioxide</a:t>
            </a:r>
            <a:r>
              <a:rPr lang="en-US" sz="5000" b="1" smtClean="0">
                <a:latin typeface="Cambria" charset="0"/>
              </a:rPr>
              <a:t>.</a:t>
            </a:r>
          </a:p>
        </p:txBody>
      </p:sp>
      <p:pic>
        <p:nvPicPr>
          <p:cNvPr id="4098" name="Picture 2" descr="http://www.smashcast.org/wp-content/uploads/2011/10/fossil-fuels-skeleton-hand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91567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90800"/>
            <a:ext cx="7772400" cy="1362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What do you think the relationship is between the greenhouse effect and fossil fuels????</a:t>
            </a:r>
          </a:p>
        </p:txBody>
      </p:sp>
      <p:sp>
        <p:nvSpPr>
          <p:cNvPr id="25603" name="Text Placeholder 8"/>
          <p:cNvSpPr>
            <a:spLocks noGrp="1"/>
          </p:cNvSpPr>
          <p:nvPr>
            <p:ph type="body" idx="1"/>
          </p:nvPr>
        </p:nvSpPr>
        <p:spPr>
          <a:xfrm>
            <a:off x="762000" y="457200"/>
            <a:ext cx="7772400" cy="1500188"/>
          </a:xfrm>
        </p:spPr>
        <p:txBody>
          <a:bodyPr/>
          <a:lstStyle/>
          <a:p>
            <a:pPr eaLnBrk="1" hangingPunct="1"/>
            <a:r>
              <a:rPr lang="en-US" sz="4500" smtClean="0">
                <a:solidFill>
                  <a:srgbClr val="000000"/>
                </a:solidFill>
              </a:rPr>
              <a:t>THINK-PAIR-SHARE</a:t>
            </a:r>
          </a:p>
        </p:txBody>
      </p:sp>
      <p:pic>
        <p:nvPicPr>
          <p:cNvPr id="7" name="Picture 2" descr="http://1.bp.blogspot.com/-rGUHsqRvK9A/T2DOqs-nm_I/AAAAAAAAAFU/yKcdiWxWIsU/s1600/GreenhouseEffec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685800"/>
            <a:ext cx="7748588" cy="495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00200" y="5943600"/>
            <a:ext cx="5867400" cy="630238"/>
          </a:xfrm>
          <a:prstGeom prst="rect">
            <a:avLst/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r>
              <a:rPr lang="en-US" sz="3500">
                <a:solidFill>
                  <a:srgbClr val="000000"/>
                </a:solidFill>
                <a:latin typeface="Calibri" charset="0"/>
              </a:rPr>
              <a:t>“Good Up High, Bad Near By”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FF9A99"/>
              </a:gs>
              <a:gs pos="100000">
                <a:srgbClr val="D1403C"/>
              </a:gs>
            </a:gsLst>
            <a:lin ang="5400000"/>
          </a:gradFill>
          <a:ln cap="flat">
            <a:solidFill>
              <a:srgbClr val="BE4B48"/>
            </a:solidFill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FF"/>
                </a:solidFill>
              </a:rPr>
              <a:t>Time to Read!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cap="flat">
            <a:solidFill>
              <a:srgbClr val="BE4B48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Rotate and read </a:t>
            </a:r>
            <a:r>
              <a:rPr lang="en-US" dirty="0" smtClean="0">
                <a:solidFill>
                  <a:srgbClr val="000000"/>
                </a:solidFill>
              </a:rPr>
              <a:t>each paragraph out loud with your partner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Use a quiet voice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After reading write a power paragraph summary in your notes on page 21. (white space under your guided notes)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cap="flat">
            <a:solidFill>
              <a:srgbClr val="7D60A0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000000"/>
                </a:solidFill>
              </a:rPr>
              <a:t>Think back to the car example….how does that relate to Earth???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38100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24400" y="2057400"/>
            <a:ext cx="4114800" cy="163195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5000" dirty="0">
                <a:solidFill>
                  <a:schemeClr val="lt1"/>
                </a:solidFill>
                <a:latin typeface="+mn-lt"/>
                <a:cs typeface="+mn-cs"/>
              </a:rPr>
              <a:t>GLOBAL WARMING!!!!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800600" y="3962400"/>
            <a:ext cx="4038600" cy="2316163"/>
          </a:xfrm>
          <a:prstGeom prst="rect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marL="342900" indent="-342900" defTabSz="4572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Global warming is the increase in Earth’s surface temperature </a:t>
            </a:r>
          </a:p>
        </p:txBody>
      </p:sp>
      <p:pic>
        <p:nvPicPr>
          <p:cNvPr id="2867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066800"/>
            <a:ext cx="9239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382</Words>
  <Application>Microsoft Office PowerPoint</Application>
  <PresentationFormat>On-screen Show (4:3)</PresentationFormat>
  <Paragraphs>49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Arial Black</vt:lpstr>
      <vt:lpstr>Calibri</vt:lpstr>
      <vt:lpstr>Cambria</vt:lpstr>
      <vt:lpstr>Franklin Gothic Book</vt:lpstr>
      <vt:lpstr>Office Theme</vt:lpstr>
      <vt:lpstr>What is a Greenhouse? Page 20</vt:lpstr>
      <vt:lpstr>PowerPoint Presentation</vt:lpstr>
      <vt:lpstr>Think-Pair-Share</vt:lpstr>
      <vt:lpstr>PowerPoint Presentation</vt:lpstr>
      <vt:lpstr>Video</vt:lpstr>
      <vt:lpstr>Fossil Fuels</vt:lpstr>
      <vt:lpstr>What do you think the relationship is between the greenhouse effect and fossil fuels????</vt:lpstr>
      <vt:lpstr>Time to Read!</vt:lpstr>
      <vt:lpstr>Think back to the car example….how does that relate to Earth???</vt:lpstr>
      <vt:lpstr>What is the relationship between fossil fuels, carbon dioxide, the green house effect, and global warming??</vt:lpstr>
      <vt:lpstr>Today I learned… On page 2o below Do Now!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adeeyof.april</dc:creator>
  <cp:lastModifiedBy>Mettler, Laura E.</cp:lastModifiedBy>
  <cp:revision>32</cp:revision>
  <dcterms:created xsi:type="dcterms:W3CDTF">2014-09-10T21:33:24Z</dcterms:created>
  <dcterms:modified xsi:type="dcterms:W3CDTF">2015-07-14T13:49:19Z</dcterms:modified>
</cp:coreProperties>
</file>