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257" r:id="rId4"/>
    <p:sldId id="266" r:id="rId5"/>
    <p:sldId id="267" r:id="rId6"/>
    <p:sldId id="268" r:id="rId7"/>
    <p:sldId id="269" r:id="rId8"/>
    <p:sldId id="275" r:id="rId9"/>
    <p:sldId id="320" r:id="rId10"/>
    <p:sldId id="258" r:id="rId11"/>
    <p:sldId id="270" r:id="rId12"/>
    <p:sldId id="272" r:id="rId13"/>
    <p:sldId id="273" r:id="rId14"/>
    <p:sldId id="274" r:id="rId15"/>
    <p:sldId id="319" r:id="rId16"/>
    <p:sldId id="259" r:id="rId17"/>
    <p:sldId id="276" r:id="rId18"/>
    <p:sldId id="290" r:id="rId19"/>
    <p:sldId id="278" r:id="rId20"/>
    <p:sldId id="289" r:id="rId21"/>
    <p:sldId id="280" r:id="rId22"/>
    <p:sldId id="281" r:id="rId23"/>
    <p:sldId id="318" r:id="rId24"/>
    <p:sldId id="260" r:id="rId25"/>
    <p:sldId id="282" r:id="rId26"/>
    <p:sldId id="314" r:id="rId27"/>
    <p:sldId id="315" r:id="rId28"/>
    <p:sldId id="283" r:id="rId29"/>
    <p:sldId id="286" r:id="rId30"/>
    <p:sldId id="287" r:id="rId31"/>
    <p:sldId id="322" r:id="rId32"/>
    <p:sldId id="261" r:id="rId33"/>
    <p:sldId id="291" r:id="rId34"/>
    <p:sldId id="327" r:id="rId35"/>
    <p:sldId id="328" r:id="rId36"/>
    <p:sldId id="292" r:id="rId37"/>
    <p:sldId id="293" r:id="rId38"/>
    <p:sldId id="299" r:id="rId39"/>
    <p:sldId id="294" r:id="rId40"/>
    <p:sldId id="323" r:id="rId41"/>
    <p:sldId id="262" r:id="rId42"/>
    <p:sldId id="295" r:id="rId43"/>
    <p:sldId id="296" r:id="rId44"/>
    <p:sldId id="297" r:id="rId45"/>
    <p:sldId id="300" r:id="rId46"/>
    <p:sldId id="298" r:id="rId47"/>
    <p:sldId id="324" r:id="rId48"/>
    <p:sldId id="263" r:id="rId49"/>
    <p:sldId id="301" r:id="rId50"/>
    <p:sldId id="329" r:id="rId51"/>
    <p:sldId id="302" r:id="rId52"/>
    <p:sldId id="313" r:id="rId53"/>
    <p:sldId id="288" r:id="rId54"/>
    <p:sldId id="303" r:id="rId55"/>
    <p:sldId id="325" r:id="rId56"/>
    <p:sldId id="264" r:id="rId57"/>
    <p:sldId id="304" r:id="rId58"/>
    <p:sldId id="305" r:id="rId59"/>
    <p:sldId id="306" r:id="rId60"/>
    <p:sldId id="308" r:id="rId61"/>
    <p:sldId id="307" r:id="rId62"/>
    <p:sldId id="326" r:id="rId63"/>
    <p:sldId id="265" r:id="rId64"/>
    <p:sldId id="309" r:id="rId65"/>
    <p:sldId id="310" r:id="rId66"/>
    <p:sldId id="311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1ECD-872C-45E1-A756-360BD249062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23AF-E099-4A6F-A15C-FA255CC5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49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1ECD-872C-45E1-A756-360BD249062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23AF-E099-4A6F-A15C-FA255CC5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6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1ECD-872C-45E1-A756-360BD249062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23AF-E099-4A6F-A15C-FA255CC5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2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1ECD-872C-45E1-A756-360BD249062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23AF-E099-4A6F-A15C-FA255CC5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5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1ECD-872C-45E1-A756-360BD249062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23AF-E099-4A6F-A15C-FA255CC5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5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1ECD-872C-45E1-A756-360BD249062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23AF-E099-4A6F-A15C-FA255CC5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2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1ECD-872C-45E1-A756-360BD249062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23AF-E099-4A6F-A15C-FA255CC5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1ECD-872C-45E1-A756-360BD249062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23AF-E099-4A6F-A15C-FA255CC5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2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1ECD-872C-45E1-A756-360BD249062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23AF-E099-4A6F-A15C-FA255CC5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1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1ECD-872C-45E1-A756-360BD249062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23AF-E099-4A6F-A15C-FA255CC5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0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1ECD-872C-45E1-A756-360BD249062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23AF-E099-4A6F-A15C-FA255CC5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11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41ECD-872C-45E1-A756-360BD249062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523AF-E099-4A6F-A15C-FA255CC5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6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8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Muscular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b="1" dirty="0" smtClean="0"/>
              <a:t>What is the purpose?</a:t>
            </a:r>
          </a:p>
          <a:p>
            <a:pPr lvl="1"/>
            <a:r>
              <a:rPr lang="en-US" dirty="0" smtClean="0"/>
              <a:t>Works with the skeletal system to allow movement</a:t>
            </a:r>
          </a:p>
          <a:p>
            <a:pPr lvl="1"/>
            <a:r>
              <a:rPr lang="en-US" dirty="0" smtClean="0"/>
              <a:t>Each muscle is made up of individual muscle fibers; each fiber is one long, stretchy cell</a:t>
            </a:r>
          </a:p>
          <a:p>
            <a:pPr lvl="1"/>
            <a:r>
              <a:rPr lang="en-US" dirty="0" smtClean="0"/>
              <a:t>Move by a series of contractions (tightening) and releases</a:t>
            </a:r>
          </a:p>
          <a:p>
            <a:pPr lvl="1"/>
            <a:r>
              <a:rPr lang="en-US" dirty="0" smtClean="0"/>
              <a:t>Muscles work in pairs</a:t>
            </a:r>
          </a:p>
          <a:p>
            <a:pPr lvl="1"/>
            <a:r>
              <a:rPr lang="en-US" dirty="0" smtClean="0"/>
              <a:t>Muscles connect to bones by tissues called tendons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2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Muscular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What are the parts and their purpose?</a:t>
            </a:r>
          </a:p>
          <a:p>
            <a:pPr lvl="1"/>
            <a:r>
              <a:rPr lang="en-US" sz="3200" b="1" dirty="0" smtClean="0"/>
              <a:t>Voluntary muscles: </a:t>
            </a:r>
            <a:r>
              <a:rPr lang="en-US" sz="3200" dirty="0" smtClean="0"/>
              <a:t>you have control</a:t>
            </a:r>
          </a:p>
          <a:p>
            <a:pPr lvl="1"/>
            <a:r>
              <a:rPr lang="en-US" sz="3200" b="1" dirty="0" smtClean="0"/>
              <a:t>Involuntary muscles: </a:t>
            </a:r>
            <a:r>
              <a:rPr lang="en-US" sz="3200" dirty="0" smtClean="0"/>
              <a:t>they move automatically</a:t>
            </a:r>
          </a:p>
          <a:p>
            <a:pPr lvl="1"/>
            <a:r>
              <a:rPr lang="en-US" sz="3200" b="1" dirty="0" smtClean="0"/>
              <a:t>Three types</a:t>
            </a:r>
          </a:p>
          <a:p>
            <a:pPr lvl="2"/>
            <a:r>
              <a:rPr lang="en-US" sz="2800" i="1" dirty="0" smtClean="0"/>
              <a:t>Skeletal: </a:t>
            </a:r>
            <a:r>
              <a:rPr lang="en-US" sz="2800" dirty="0" smtClean="0"/>
              <a:t>voluntary muscles connected to your bones</a:t>
            </a:r>
          </a:p>
          <a:p>
            <a:pPr lvl="2"/>
            <a:r>
              <a:rPr lang="en-US" sz="2800" i="1" dirty="0" smtClean="0"/>
              <a:t>Cardiac: </a:t>
            </a:r>
            <a:r>
              <a:rPr lang="en-US" sz="2800" dirty="0" smtClean="0"/>
              <a:t>involuntary muscle, found in your heart</a:t>
            </a:r>
          </a:p>
          <a:p>
            <a:pPr lvl="2"/>
            <a:r>
              <a:rPr lang="en-US" sz="2800" i="1" dirty="0" smtClean="0"/>
              <a:t>Smooth: </a:t>
            </a:r>
            <a:r>
              <a:rPr lang="en-US" sz="2800" dirty="0" smtClean="0"/>
              <a:t>involuntary muscle, found in your digestive system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61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Muscular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/>
              <a:t>What can go wrong?</a:t>
            </a:r>
          </a:p>
          <a:p>
            <a:pPr lvl="1"/>
            <a:r>
              <a:rPr lang="en-US" sz="3200" b="1" dirty="0" smtClean="0"/>
              <a:t>Muscular dystrophy: </a:t>
            </a:r>
            <a:r>
              <a:rPr lang="en-US" sz="3200" dirty="0" smtClean="0"/>
              <a:t>causes weakness and loss of muscle mass</a:t>
            </a:r>
          </a:p>
          <a:p>
            <a:pPr lvl="1"/>
            <a:r>
              <a:rPr lang="en-US" sz="3200" b="1" dirty="0" smtClean="0"/>
              <a:t>Fibromyalgia: </a:t>
            </a:r>
            <a:r>
              <a:rPr lang="en-US" sz="3200" dirty="0" smtClean="0"/>
              <a:t>syndrome in which a person has long term, body wide pain and tenderness in the joints, muscles, tendons, and other soft tissues</a:t>
            </a:r>
          </a:p>
          <a:p>
            <a:pPr lvl="1"/>
            <a:r>
              <a:rPr lang="en-US" sz="3200" b="1" dirty="0" smtClean="0"/>
              <a:t>Sprain: </a:t>
            </a:r>
            <a:r>
              <a:rPr lang="en-US" sz="3200" dirty="0" smtClean="0"/>
              <a:t>stretching or tearing of a ligament (tissues that hold bones together); the most common muscle disorder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Muscular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90600"/>
            <a:ext cx="5486401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muscleman who keeps you on the move</a:t>
            </a:r>
          </a:p>
          <a:p>
            <a:r>
              <a:rPr lang="en-US" dirty="0" smtClean="0"/>
              <a:t>A bundle of protein filaments that shorten when electrified</a:t>
            </a:r>
          </a:p>
          <a:p>
            <a:r>
              <a:rPr lang="en-US" dirty="0" smtClean="0"/>
              <a:t>Meat is the muscle of animals such as cows and chickens</a:t>
            </a:r>
          </a:p>
          <a:p>
            <a:r>
              <a:rPr lang="en-US" dirty="0" smtClean="0"/>
              <a:t>Largest muscle: gluteus </a:t>
            </a:r>
            <a:r>
              <a:rPr lang="en-US" dirty="0" err="1" smtClean="0"/>
              <a:t>maximus</a:t>
            </a:r>
            <a:r>
              <a:rPr lang="en-US" dirty="0" smtClean="0"/>
              <a:t> (buttocks)</a:t>
            </a:r>
          </a:p>
          <a:p>
            <a:r>
              <a:rPr lang="en-US" dirty="0" smtClean="0"/>
              <a:t>Number of muscles needed to smile: 12</a:t>
            </a:r>
          </a:p>
          <a:p>
            <a:r>
              <a:rPr lang="en-US" dirty="0" smtClean="0"/>
              <a:t>Number of muscles needed to frown: 11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261" y="1752600"/>
            <a:ext cx="3788739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1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Muscular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>
            <a:normAutofit/>
          </a:bodyPr>
          <a:lstStyle/>
          <a:p>
            <a:r>
              <a:rPr lang="en-US" b="1" dirty="0" smtClean="0"/>
              <a:t>How does it work with other body systems?</a:t>
            </a:r>
          </a:p>
          <a:p>
            <a:pPr lvl="1"/>
            <a:r>
              <a:rPr lang="en-US" b="1" dirty="0" smtClean="0"/>
              <a:t>Skeletal system:</a:t>
            </a:r>
            <a:r>
              <a:rPr lang="en-US" dirty="0" smtClean="0"/>
              <a:t> muscle connects to bones to help it move</a:t>
            </a:r>
          </a:p>
          <a:p>
            <a:pPr lvl="1"/>
            <a:r>
              <a:rPr lang="en-US" b="1" dirty="0" smtClean="0"/>
              <a:t>Nervous system:</a:t>
            </a:r>
            <a:r>
              <a:rPr lang="en-US" dirty="0" smtClean="0"/>
              <a:t> nerves tell your muscles how and when to move</a:t>
            </a:r>
          </a:p>
          <a:p>
            <a:pPr lvl="1"/>
            <a:r>
              <a:rPr lang="en-US" b="1" dirty="0" smtClean="0"/>
              <a:t>Circulatory system:</a:t>
            </a:r>
            <a:r>
              <a:rPr lang="en-US" dirty="0" smtClean="0"/>
              <a:t> blood vessels go throughout your muscles to help give them nutrients/oxygen and take away waste; makes up your heart</a:t>
            </a:r>
          </a:p>
          <a:p>
            <a:pPr lvl="1"/>
            <a:r>
              <a:rPr lang="en-US" b="1" dirty="0" smtClean="0"/>
              <a:t>Digestive system:</a:t>
            </a:r>
            <a:r>
              <a:rPr lang="en-US" dirty="0" smtClean="0"/>
              <a:t> muscles line your digestive tract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Circulatory System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3881"/>
            <a:ext cx="2667000" cy="68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Circulatory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is the purpose?</a:t>
            </a:r>
          </a:p>
          <a:p>
            <a:pPr lvl="1"/>
            <a:r>
              <a:rPr lang="en-US" dirty="0" smtClean="0"/>
              <a:t>To carry oxygen rich blood around the body and deliver it to the muscles and organs</a:t>
            </a:r>
          </a:p>
          <a:p>
            <a:pPr lvl="1"/>
            <a:r>
              <a:rPr lang="en-US" dirty="0" smtClean="0"/>
              <a:t>To carry nutrients around the body and deliver it to the muscles and organs</a:t>
            </a:r>
          </a:p>
          <a:p>
            <a:pPr lvl="1"/>
            <a:r>
              <a:rPr lang="en-US" dirty="0" smtClean="0"/>
              <a:t>To pick up waste from muscles and organs and deliver it to the lungs or kidneys for excretion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68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Circulatory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are the parts and their purpose?</a:t>
            </a:r>
          </a:p>
          <a:p>
            <a:pPr lvl="1"/>
            <a:r>
              <a:rPr lang="en-US" dirty="0" smtClean="0"/>
              <a:t>Heart</a:t>
            </a:r>
          </a:p>
          <a:p>
            <a:pPr lvl="2"/>
            <a:r>
              <a:rPr lang="en-US" dirty="0" smtClean="0"/>
              <a:t>A muscle that pumps blood throughout your body</a:t>
            </a:r>
          </a:p>
          <a:p>
            <a:pPr lvl="2"/>
            <a:r>
              <a:rPr lang="en-US" dirty="0" smtClean="0"/>
              <a:t>Made of cardiac muscle</a:t>
            </a:r>
          </a:p>
          <a:p>
            <a:pPr lvl="2"/>
            <a:r>
              <a:rPr lang="en-US" dirty="0" smtClean="0"/>
              <a:t>Located in the center of your chest between your lungs</a:t>
            </a:r>
          </a:p>
          <a:p>
            <a:pPr lvl="2"/>
            <a:r>
              <a:rPr lang="en-US" dirty="0" smtClean="0"/>
              <a:t>Protected by your sternum and rib cage</a:t>
            </a:r>
          </a:p>
          <a:p>
            <a:pPr lvl="1"/>
            <a:r>
              <a:rPr lang="en-US" dirty="0" smtClean="0"/>
              <a:t>Blood vessels</a:t>
            </a:r>
          </a:p>
          <a:p>
            <a:pPr lvl="2"/>
            <a:r>
              <a:rPr lang="en-US" dirty="0" smtClean="0"/>
              <a:t>Tubes that carry blood around your body</a:t>
            </a:r>
          </a:p>
          <a:p>
            <a:pPr lvl="2"/>
            <a:r>
              <a:rPr lang="en-US" dirty="0" smtClean="0"/>
              <a:t>The three types are arteries, capillaries, and veins</a:t>
            </a:r>
          </a:p>
        </p:txBody>
      </p:sp>
    </p:spTree>
    <p:extLst>
      <p:ext uri="{BB962C8B-B14F-4D97-AF65-F5344CB8AC3E}">
        <p14:creationId xmlns:p14="http://schemas.microsoft.com/office/powerpoint/2010/main" val="19905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Circulatory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562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What are the parts and their purpose?</a:t>
            </a:r>
          </a:p>
          <a:p>
            <a:pPr lvl="1"/>
            <a:r>
              <a:rPr lang="en-US" dirty="0" smtClean="0"/>
              <a:t>Arteries</a:t>
            </a:r>
          </a:p>
          <a:p>
            <a:pPr lvl="2"/>
            <a:r>
              <a:rPr lang="en-US" dirty="0" smtClean="0"/>
              <a:t>Carry blood away from the heart</a:t>
            </a:r>
          </a:p>
          <a:p>
            <a:pPr lvl="2"/>
            <a:r>
              <a:rPr lang="en-US" dirty="0" smtClean="0"/>
              <a:t>Blood is full of oxygen</a:t>
            </a:r>
          </a:p>
          <a:p>
            <a:pPr lvl="1"/>
            <a:r>
              <a:rPr lang="en-US" dirty="0" smtClean="0"/>
              <a:t>Capillaries</a:t>
            </a:r>
          </a:p>
          <a:p>
            <a:pPr lvl="2"/>
            <a:r>
              <a:rPr lang="en-US" dirty="0" smtClean="0"/>
              <a:t>Very tiny blood vessels</a:t>
            </a:r>
          </a:p>
          <a:p>
            <a:pPr lvl="2"/>
            <a:r>
              <a:rPr lang="en-US" dirty="0" smtClean="0"/>
              <a:t>Found in the organs and muscles</a:t>
            </a:r>
          </a:p>
          <a:p>
            <a:pPr lvl="2"/>
            <a:r>
              <a:rPr lang="en-US" dirty="0" smtClean="0"/>
              <a:t>Where oxygen is dropped off and waste is picked up</a:t>
            </a:r>
          </a:p>
          <a:p>
            <a:pPr lvl="2"/>
            <a:r>
              <a:rPr lang="en-US" dirty="0" smtClean="0"/>
              <a:t>Walls of these tubes are so thin that oxygen can pass right through</a:t>
            </a:r>
          </a:p>
          <a:p>
            <a:pPr lvl="1"/>
            <a:r>
              <a:rPr lang="en-US" dirty="0" smtClean="0"/>
              <a:t>Veins</a:t>
            </a:r>
          </a:p>
          <a:p>
            <a:pPr lvl="2"/>
            <a:r>
              <a:rPr lang="en-US" dirty="0" smtClean="0"/>
              <a:t>Carry blood towards the heart</a:t>
            </a:r>
          </a:p>
          <a:p>
            <a:pPr lvl="2"/>
            <a:r>
              <a:rPr lang="en-US" dirty="0" smtClean="0"/>
              <a:t>Blood is full of carbon dioxide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Circulatory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can go wrong?</a:t>
            </a:r>
          </a:p>
          <a:p>
            <a:pPr lvl="1"/>
            <a:r>
              <a:rPr lang="en-US" b="1" dirty="0" smtClean="0"/>
              <a:t>Myocardial infarction: </a:t>
            </a:r>
            <a:r>
              <a:rPr lang="en-US" dirty="0" smtClean="0"/>
              <a:t>blood vessels that go around the heart get blocked; heart muscle tissue dies; heart attack results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smtClean="0"/>
              <a:t>Atherosclerosis: </a:t>
            </a:r>
            <a:r>
              <a:rPr lang="en-US" dirty="0" smtClean="0"/>
              <a:t>high fat diet results in arteries becoming hard; higher blood pressure results; heart and kidney damage can follow</a:t>
            </a:r>
          </a:p>
          <a:p>
            <a:pPr lvl="1"/>
            <a:r>
              <a:rPr lang="en-US" b="1" dirty="0" smtClean="0"/>
              <a:t>Endocarditis: </a:t>
            </a:r>
            <a:r>
              <a:rPr lang="en-US" dirty="0" smtClean="0"/>
              <a:t>inner lining of heart swells/becomes inflamed; some antibiotics can treat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05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Skeletal System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1" y="83062"/>
            <a:ext cx="2667000" cy="677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2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Circulatory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4864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fist-sized organ that pumps blood around your body</a:t>
            </a:r>
          </a:p>
          <a:p>
            <a:r>
              <a:rPr lang="en-US" dirty="0" smtClean="0"/>
              <a:t>The tireless muscleman sits just to the left in your chest</a:t>
            </a:r>
          </a:p>
          <a:p>
            <a:r>
              <a:rPr lang="en-US" dirty="0" smtClean="0"/>
              <a:t>When this guy gets sick, the rest of the body can’t keep going</a:t>
            </a:r>
          </a:p>
          <a:p>
            <a:r>
              <a:rPr lang="en-US" dirty="0" smtClean="0"/>
              <a:t>Adult heart rate: 75 beats per minute</a:t>
            </a:r>
          </a:p>
          <a:p>
            <a:r>
              <a:rPr lang="en-US" dirty="0" smtClean="0"/>
              <a:t>Blood pumped in one year: 793,000 gallons</a:t>
            </a:r>
          </a:p>
          <a:p>
            <a:r>
              <a:rPr lang="en-US" dirty="0" smtClean="0"/>
              <a:t>Number of heartbeats in a lifetime: 1 to 3 billion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86604"/>
            <a:ext cx="3761510" cy="445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0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Circulatory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394270" cy="4525963"/>
          </a:xfrm>
        </p:spPr>
        <p:txBody>
          <a:bodyPr/>
          <a:lstStyle/>
          <a:p>
            <a:r>
              <a:rPr lang="en-US" dirty="0" smtClean="0"/>
              <a:t>Live-fast-die-young hero who gives blood its red color</a:t>
            </a:r>
          </a:p>
          <a:p>
            <a:r>
              <a:rPr lang="en-US" dirty="0" smtClean="0"/>
              <a:t>A round cell with no nucleus, but fill of iron</a:t>
            </a:r>
          </a:p>
          <a:p>
            <a:r>
              <a:rPr lang="en-US" dirty="0" smtClean="0"/>
              <a:t>Busy fellow who carries oxygen around the body</a:t>
            </a:r>
          </a:p>
          <a:p>
            <a:r>
              <a:rPr lang="en-US" dirty="0" smtClean="0"/>
              <a:t>Average life span: four months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270" y="1828800"/>
            <a:ext cx="3749730" cy="429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5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Circulatory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How does it work with other body systems?</a:t>
            </a:r>
          </a:p>
          <a:p>
            <a:pPr lvl="1"/>
            <a:r>
              <a:rPr lang="en-US" b="1" dirty="0" smtClean="0"/>
              <a:t>Respiratory system: </a:t>
            </a:r>
            <a:r>
              <a:rPr lang="en-US" dirty="0" smtClean="0"/>
              <a:t>blood passes through the lungs in order to pick up fresh oxygen or drop off carbon dioxide</a:t>
            </a:r>
          </a:p>
          <a:p>
            <a:pPr lvl="1"/>
            <a:r>
              <a:rPr lang="en-US" b="1" dirty="0" smtClean="0"/>
              <a:t>Muscular system: </a:t>
            </a:r>
            <a:r>
              <a:rPr lang="en-US" dirty="0" smtClean="0"/>
              <a:t>arteries carry oxygen and nutrients to the muscles; veins carry carbon dioxide and other waste away from the muscles</a:t>
            </a:r>
            <a:endParaRPr lang="en-US" b="1" dirty="0" smtClean="0"/>
          </a:p>
          <a:p>
            <a:pPr lvl="1"/>
            <a:r>
              <a:rPr lang="en-US" b="1" dirty="0" smtClean="0"/>
              <a:t>Skeletal system: </a:t>
            </a:r>
            <a:r>
              <a:rPr lang="en-US" dirty="0" smtClean="0"/>
              <a:t>red blood cells are made in bone marrow, which can be found inside bones</a:t>
            </a:r>
          </a:p>
          <a:p>
            <a:pPr lvl="1"/>
            <a:r>
              <a:rPr lang="en-US" b="1" dirty="0" smtClean="0"/>
              <a:t>Urinary system: </a:t>
            </a:r>
            <a:r>
              <a:rPr lang="en-US" dirty="0" smtClean="0"/>
              <a:t>blood vessels run through the kidneys so they can be filtered of waste material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05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Respiratory System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945" y="0"/>
            <a:ext cx="2713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4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Respiratory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029200" cy="5257800"/>
          </a:xfrm>
        </p:spPr>
        <p:txBody>
          <a:bodyPr/>
          <a:lstStyle/>
          <a:p>
            <a:r>
              <a:rPr lang="en-US" b="1" dirty="0" smtClean="0"/>
              <a:t>What is the purpose?</a:t>
            </a:r>
          </a:p>
          <a:p>
            <a:pPr lvl="1"/>
            <a:r>
              <a:rPr lang="en-US" dirty="0" smtClean="0"/>
              <a:t>To bring fresh oxygen into the body (inhale)</a:t>
            </a:r>
          </a:p>
          <a:p>
            <a:pPr lvl="1"/>
            <a:r>
              <a:rPr lang="en-US" dirty="0" smtClean="0"/>
              <a:t>To get rid of carbon dioxide waste (exhale)</a:t>
            </a:r>
          </a:p>
          <a:p>
            <a:pPr lvl="1"/>
            <a:r>
              <a:rPr lang="en-US" dirty="0" smtClean="0"/>
              <a:t>Part of the “excretory system”</a:t>
            </a:r>
          </a:p>
          <a:p>
            <a:pPr lvl="2"/>
            <a:r>
              <a:rPr lang="en-US" dirty="0" smtClean="0"/>
              <a:t>This is a collection of body systems which all help to eliminate waste from the body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905000"/>
            <a:ext cx="4112741" cy="452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Respiratory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What are the parts and their purpose?</a:t>
            </a:r>
          </a:p>
          <a:p>
            <a:pPr lvl="1"/>
            <a:r>
              <a:rPr lang="en-US" dirty="0" smtClean="0"/>
              <a:t>Your respiratory system looks like an upside down tree.</a:t>
            </a:r>
          </a:p>
          <a:p>
            <a:pPr lvl="1"/>
            <a:r>
              <a:rPr lang="en-US" b="1" dirty="0" smtClean="0"/>
              <a:t>Mouth/nose</a:t>
            </a:r>
          </a:p>
          <a:p>
            <a:pPr lvl="1"/>
            <a:r>
              <a:rPr lang="en-US" b="1" dirty="0" smtClean="0"/>
              <a:t>Larynx: </a:t>
            </a:r>
            <a:r>
              <a:rPr lang="en-US" dirty="0" smtClean="0"/>
              <a:t>where your vocal cords can be found</a:t>
            </a:r>
            <a:endParaRPr lang="en-US" b="1" dirty="0" smtClean="0"/>
          </a:p>
          <a:p>
            <a:pPr lvl="1"/>
            <a:r>
              <a:rPr lang="en-US" b="1" dirty="0" smtClean="0"/>
              <a:t>Trachea: </a:t>
            </a:r>
            <a:r>
              <a:rPr lang="en-US" dirty="0" smtClean="0"/>
              <a:t>also known as the “wind pipe”, runs down your throat</a:t>
            </a:r>
          </a:p>
          <a:p>
            <a:pPr lvl="1"/>
            <a:r>
              <a:rPr lang="en-US" b="1" dirty="0" smtClean="0"/>
              <a:t>Lungs: </a:t>
            </a:r>
            <a:r>
              <a:rPr lang="en-US" dirty="0" smtClean="0"/>
              <a:t>two lobes which are made up of many smaller parts; lungs are not hollow!</a:t>
            </a:r>
            <a:endParaRPr lang="en-US" b="1" dirty="0" smtClean="0"/>
          </a:p>
          <a:p>
            <a:pPr lvl="1"/>
            <a:r>
              <a:rPr lang="en-US" b="1" dirty="0" smtClean="0"/>
              <a:t>Diaphragm: </a:t>
            </a:r>
            <a:r>
              <a:rPr lang="en-US" dirty="0" smtClean="0"/>
              <a:t>the muscle at the bottom of your lungs which cause you to breathe; moves down and contracts to expand lungs (inhale)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07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Respiratory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/>
          <a:lstStyle/>
          <a:p>
            <a:r>
              <a:rPr lang="en-US" sz="3600" b="1" dirty="0" smtClean="0"/>
              <a:t>What are the parts and their purpose?</a:t>
            </a:r>
          </a:p>
          <a:p>
            <a:pPr lvl="1"/>
            <a:r>
              <a:rPr lang="en-US" sz="3200" b="1" dirty="0" smtClean="0"/>
              <a:t>Lungs</a:t>
            </a:r>
          </a:p>
          <a:p>
            <a:pPr lvl="2"/>
            <a:r>
              <a:rPr lang="en-US" sz="2800" b="1" dirty="0" smtClean="0"/>
              <a:t>Bronchi: </a:t>
            </a:r>
            <a:r>
              <a:rPr lang="en-US" sz="2800" dirty="0" smtClean="0"/>
              <a:t>two tubes which lead into the left and right side of your lungs</a:t>
            </a:r>
          </a:p>
          <a:p>
            <a:pPr lvl="2"/>
            <a:r>
              <a:rPr lang="en-US" sz="2800" b="1" dirty="0" smtClean="0"/>
              <a:t>Bronchioles: </a:t>
            </a:r>
            <a:r>
              <a:rPr lang="en-US" sz="2800" dirty="0" smtClean="0"/>
              <a:t>the smaller and smaller tubes which branch off of the bronchi</a:t>
            </a:r>
          </a:p>
          <a:p>
            <a:pPr lvl="2"/>
            <a:r>
              <a:rPr lang="en-US" sz="2800" b="1" dirty="0" smtClean="0"/>
              <a:t>Alveoli: </a:t>
            </a:r>
            <a:r>
              <a:rPr lang="en-US" sz="2800" dirty="0" smtClean="0"/>
              <a:t>very tiny air sacks, the end of the lungs, touching very tiny capillaries, oxygen moves from the alveoli into the capillaries, carbon dioxide moves from the capillaries into the alveoli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86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Respiratory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417638"/>
            <a:ext cx="72390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9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Respiratory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can go wrong?</a:t>
            </a:r>
          </a:p>
          <a:p>
            <a:pPr lvl="1"/>
            <a:r>
              <a:rPr lang="en-US" b="1" dirty="0" smtClean="0"/>
              <a:t>Cystic Fibrosis: </a:t>
            </a:r>
            <a:r>
              <a:rPr lang="en-US" dirty="0" smtClean="0"/>
              <a:t>a genetic condition which affects cells that produce mucus, sweat, and digestive juices; causes cells in the lungs to produce too much mucus; blocks breathing passages and traps harmful bacteria in the lungs</a:t>
            </a:r>
            <a:endParaRPr lang="en-US" b="1" dirty="0" smtClean="0"/>
          </a:p>
          <a:p>
            <a:pPr lvl="1"/>
            <a:r>
              <a:rPr lang="en-US" b="1" dirty="0" smtClean="0"/>
              <a:t>Asthma: </a:t>
            </a:r>
            <a:r>
              <a:rPr lang="en-US" dirty="0" smtClean="0"/>
              <a:t>bronchioles in the lungs constrict (tighten) and inflame (swell up) making breathing difficult</a:t>
            </a:r>
            <a:endParaRPr lang="en-US" b="1" dirty="0" smtClean="0"/>
          </a:p>
          <a:p>
            <a:pPr lvl="1"/>
            <a:r>
              <a:rPr lang="en-US" b="1" dirty="0" smtClean="0"/>
              <a:t>Emphysema: </a:t>
            </a:r>
            <a:r>
              <a:rPr lang="en-US" dirty="0" smtClean="0"/>
              <a:t>damages the alveoli in lungs making it difficult to breathe; prevents old air filled with waste from exiting the body efficiently</a:t>
            </a:r>
            <a:endParaRPr lang="en-US" b="1" dirty="0" smtClean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07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Respiratory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19200"/>
            <a:ext cx="5409335" cy="579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pair of gas bags that are located on both sides of your chest</a:t>
            </a:r>
          </a:p>
          <a:p>
            <a:r>
              <a:rPr lang="en-US" dirty="0" smtClean="0"/>
              <a:t>Spongy lobes that suck in oxygen and breathe out waste gas</a:t>
            </a:r>
          </a:p>
          <a:p>
            <a:r>
              <a:rPr lang="en-US" dirty="0" smtClean="0"/>
              <a:t>Total surface area inside is as large as a tennis court</a:t>
            </a:r>
          </a:p>
          <a:p>
            <a:r>
              <a:rPr lang="en-US" dirty="0" smtClean="0"/>
              <a:t>Average capacity: 1.3 gallons</a:t>
            </a:r>
          </a:p>
          <a:p>
            <a:r>
              <a:rPr lang="en-US" dirty="0" smtClean="0"/>
              <a:t>Length of lung’s airways: 1,500 miles</a:t>
            </a:r>
          </a:p>
          <a:p>
            <a:r>
              <a:rPr lang="en-US" dirty="0" smtClean="0"/>
              <a:t>Resting breathing rate: 15 times per minute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335" y="1828800"/>
            <a:ext cx="3734666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7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Skeletal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953000" cy="4525963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sz="3600" b="1" dirty="0" smtClean="0"/>
              <a:t>What is the purpose?</a:t>
            </a:r>
          </a:p>
          <a:p>
            <a:pPr marL="0" indent="0">
              <a:buNone/>
            </a:pPr>
            <a:endParaRPr lang="en-US" sz="3600" b="1" dirty="0"/>
          </a:p>
          <a:p>
            <a:pPr lvl="1"/>
            <a:r>
              <a:rPr lang="en-US" sz="3200" dirty="0" smtClean="0"/>
              <a:t>Assists your body with support, protection   and movement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1" y="1711692"/>
            <a:ext cx="4294909" cy="461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07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Respiratory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How does it work with other body systems?</a:t>
            </a:r>
          </a:p>
          <a:p>
            <a:pPr lvl="1"/>
            <a:r>
              <a:rPr lang="en-US" b="1" dirty="0" smtClean="0"/>
              <a:t>Muscular system: </a:t>
            </a:r>
            <a:r>
              <a:rPr lang="en-US" dirty="0" smtClean="0"/>
              <a:t>a muscle called the diaphragm contracts and relaxes allowing lungs to pull in and push out air; provides the fresh oxygen needed for muscles to function; provides an out for waste carbon dioxide</a:t>
            </a:r>
          </a:p>
          <a:p>
            <a:pPr lvl="1"/>
            <a:r>
              <a:rPr lang="en-US" b="1" dirty="0" smtClean="0"/>
              <a:t>Circulatory system: </a:t>
            </a:r>
            <a:r>
              <a:rPr lang="en-US" dirty="0" smtClean="0"/>
              <a:t>the circulatory system transports the oxygen and carbon dioxide which is inhaled and exhaled by the respiratory system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07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Digestive System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1" y="-12727"/>
            <a:ext cx="2689654" cy="687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91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Digestive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What is the purpose?</a:t>
            </a:r>
          </a:p>
          <a:p>
            <a:pPr lvl="1"/>
            <a:r>
              <a:rPr lang="en-US" dirty="0" smtClean="0"/>
              <a:t>To break down food into its nutrients</a:t>
            </a:r>
          </a:p>
          <a:p>
            <a:pPr lvl="1"/>
            <a:r>
              <a:rPr lang="en-US" dirty="0" smtClean="0"/>
              <a:t>To absorb those nutrients into the blood stream</a:t>
            </a:r>
          </a:p>
          <a:p>
            <a:pPr lvl="1"/>
            <a:r>
              <a:rPr lang="en-US" dirty="0" smtClean="0"/>
              <a:t>To excrete waste from your food</a:t>
            </a:r>
          </a:p>
          <a:p>
            <a:endParaRPr lang="en-US" dirty="0" smtClean="0"/>
          </a:p>
          <a:p>
            <a:r>
              <a:rPr lang="en-US" b="1" dirty="0" smtClean="0"/>
              <a:t>Two types of digestion</a:t>
            </a:r>
          </a:p>
          <a:p>
            <a:pPr lvl="1"/>
            <a:r>
              <a:rPr lang="en-US" dirty="0" smtClean="0"/>
              <a:t>Mechanical Digestion: food is mashed and physically broken down</a:t>
            </a:r>
          </a:p>
          <a:p>
            <a:pPr lvl="1"/>
            <a:r>
              <a:rPr lang="en-US" dirty="0" smtClean="0"/>
              <a:t>Chemical Digestion: chemicals are added to food to chemically break them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98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Digestive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What are the parts and their purpose?</a:t>
            </a:r>
          </a:p>
          <a:p>
            <a:pPr lvl="1"/>
            <a:r>
              <a:rPr lang="en-US" b="1" dirty="0" smtClean="0"/>
              <a:t>Mouth</a:t>
            </a:r>
          </a:p>
          <a:p>
            <a:pPr lvl="2"/>
            <a:r>
              <a:rPr lang="en-US" dirty="0" smtClean="0"/>
              <a:t>Teeth mechanically grind and break down food</a:t>
            </a:r>
          </a:p>
          <a:p>
            <a:pPr lvl="2"/>
            <a:r>
              <a:rPr lang="en-US" dirty="0" smtClean="0"/>
              <a:t>Saliva chemically begins to break down starches into sugars</a:t>
            </a:r>
          </a:p>
          <a:p>
            <a:pPr lvl="1"/>
            <a:r>
              <a:rPr lang="en-US" b="1" dirty="0" smtClean="0"/>
              <a:t>Esophagus</a:t>
            </a:r>
          </a:p>
          <a:p>
            <a:pPr lvl="2"/>
            <a:r>
              <a:rPr lang="en-US" dirty="0" smtClean="0"/>
              <a:t>Tube that pushes your food down from your mouth to your stomach</a:t>
            </a:r>
          </a:p>
          <a:p>
            <a:pPr lvl="2"/>
            <a:r>
              <a:rPr lang="en-US" dirty="0" smtClean="0"/>
              <a:t>Lined with smooth muscle</a:t>
            </a:r>
          </a:p>
          <a:p>
            <a:pPr lvl="1"/>
            <a:r>
              <a:rPr lang="en-US" b="1" dirty="0" smtClean="0"/>
              <a:t>Stomach</a:t>
            </a:r>
          </a:p>
          <a:p>
            <a:pPr lvl="2"/>
            <a:r>
              <a:rPr lang="en-US" dirty="0" smtClean="0"/>
              <a:t>Mechanically churns and mixes up food</a:t>
            </a:r>
          </a:p>
          <a:p>
            <a:pPr lvl="2"/>
            <a:r>
              <a:rPr lang="en-US" dirty="0" smtClean="0"/>
              <a:t>Stomach acid chemically breaks down food further</a:t>
            </a:r>
          </a:p>
          <a:p>
            <a:pPr lvl="2"/>
            <a:r>
              <a:rPr lang="en-US" dirty="0" smtClean="0"/>
              <a:t>Lined with smooth muscle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Digestive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b="1" dirty="0" smtClean="0"/>
              <a:t>What are the parts and their purpose?</a:t>
            </a:r>
          </a:p>
          <a:p>
            <a:pPr lvl="1"/>
            <a:r>
              <a:rPr lang="en-US" b="1" dirty="0" smtClean="0"/>
              <a:t>Small Intestine</a:t>
            </a:r>
          </a:p>
          <a:p>
            <a:pPr lvl="2"/>
            <a:r>
              <a:rPr lang="en-US" dirty="0" smtClean="0"/>
              <a:t>Lined with tiny finger-like structures called villi</a:t>
            </a:r>
          </a:p>
          <a:p>
            <a:pPr lvl="2"/>
            <a:r>
              <a:rPr lang="en-US" dirty="0" smtClean="0"/>
              <a:t>Nutrients are absorbed through the walls of the villi and into the capillaries of the circulatory system</a:t>
            </a:r>
          </a:p>
          <a:p>
            <a:pPr lvl="1"/>
            <a:r>
              <a:rPr lang="en-US" b="1" dirty="0" smtClean="0"/>
              <a:t>Large Intestine</a:t>
            </a:r>
          </a:p>
          <a:p>
            <a:pPr lvl="2"/>
            <a:r>
              <a:rPr lang="en-US" dirty="0" smtClean="0"/>
              <a:t>Water is absorbed into the blood stream</a:t>
            </a:r>
          </a:p>
          <a:p>
            <a:pPr lvl="1"/>
            <a:r>
              <a:rPr lang="en-US" b="1" dirty="0" smtClean="0"/>
              <a:t>Colon</a:t>
            </a:r>
          </a:p>
          <a:p>
            <a:pPr lvl="2"/>
            <a:r>
              <a:rPr lang="en-US" dirty="0" smtClean="0"/>
              <a:t>Last section of intestines</a:t>
            </a:r>
          </a:p>
          <a:p>
            <a:pPr lvl="2"/>
            <a:r>
              <a:rPr lang="en-US" dirty="0" smtClean="0"/>
              <a:t>Where feces wait to be excreted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Digestive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b="1" dirty="0" smtClean="0"/>
              <a:t>What are the parts and their purpose?</a:t>
            </a:r>
          </a:p>
          <a:p>
            <a:r>
              <a:rPr lang="en-US" dirty="0" smtClean="0"/>
              <a:t>Food travels through the intestines in the following order: mouth, esophagus, stomach, small intestine, large intestine, colon</a:t>
            </a:r>
          </a:p>
          <a:p>
            <a:r>
              <a:rPr lang="en-US" dirty="0" smtClean="0"/>
              <a:t>There are organs that assist the digestive system which the food does not physically pass through</a:t>
            </a:r>
          </a:p>
          <a:p>
            <a:pPr lvl="1"/>
            <a:r>
              <a:rPr lang="en-US" dirty="0" smtClean="0"/>
              <a:t>Pancreas: produces insulin, assists the small intestine absorb nutrients</a:t>
            </a:r>
          </a:p>
          <a:p>
            <a:pPr lvl="1"/>
            <a:r>
              <a:rPr lang="en-US" dirty="0" smtClean="0"/>
              <a:t>Gall bladder: assists in the digestion of fat</a:t>
            </a:r>
          </a:p>
          <a:p>
            <a:pPr lvl="1"/>
            <a:r>
              <a:rPr lang="en-US" dirty="0" smtClean="0"/>
              <a:t>Appendix: no known use in the body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3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Digestive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b="1" dirty="0" smtClean="0"/>
              <a:t>What can go wrong?</a:t>
            </a:r>
          </a:p>
          <a:p>
            <a:pPr lvl="1"/>
            <a:r>
              <a:rPr lang="en-US" b="1" dirty="0" smtClean="0"/>
              <a:t>Diarrhea: </a:t>
            </a:r>
            <a:r>
              <a:rPr lang="en-US" dirty="0" smtClean="0"/>
              <a:t>caused by a virus, bacteria, or indigestion; the large intestine does not properly absorb enough water causing runny stool; dehydration can result from loss of water</a:t>
            </a:r>
            <a:endParaRPr lang="en-US" b="1" dirty="0" smtClean="0"/>
          </a:p>
          <a:p>
            <a:pPr lvl="1"/>
            <a:r>
              <a:rPr lang="en-US" b="1" dirty="0" smtClean="0"/>
              <a:t>Lactose intolerance: </a:t>
            </a:r>
            <a:r>
              <a:rPr lang="en-US" dirty="0" smtClean="0"/>
              <a:t>the body cannot break down the sugar lactase; causes diarrhea,</a:t>
            </a:r>
            <a:endParaRPr lang="en-US" b="1" dirty="0" smtClean="0"/>
          </a:p>
          <a:p>
            <a:pPr lvl="1"/>
            <a:r>
              <a:rPr lang="en-US" b="1" dirty="0" smtClean="0"/>
              <a:t>Celica disease:</a:t>
            </a:r>
            <a:r>
              <a:rPr lang="en-US" dirty="0" smtClean="0"/>
              <a:t> the body cannot digest the gluten protein; causes pain and cramping in the small intestine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3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Digestive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1054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rotund fellow who loves a filling meal</a:t>
            </a:r>
          </a:p>
          <a:p>
            <a:r>
              <a:rPr lang="en-US" dirty="0" smtClean="0"/>
              <a:t>A well-muscled bag filled with acid and a few bacteria</a:t>
            </a:r>
          </a:p>
          <a:p>
            <a:r>
              <a:rPr lang="en-US" dirty="0" smtClean="0"/>
              <a:t>An acid bath where food breaks down</a:t>
            </a:r>
          </a:p>
          <a:p>
            <a:r>
              <a:rPr lang="en-US" dirty="0" smtClean="0"/>
              <a:t>Time food is in stomach: 90 min to 4.5 </a:t>
            </a:r>
            <a:r>
              <a:rPr lang="en-US" dirty="0" err="1" smtClean="0"/>
              <a:t>hrs</a:t>
            </a:r>
            <a:endParaRPr lang="en-US" dirty="0" smtClean="0"/>
          </a:p>
          <a:p>
            <a:r>
              <a:rPr lang="en-US" dirty="0" smtClean="0"/>
              <a:t>Stomach acid: ten times stronger than vinegar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01" y="1541920"/>
            <a:ext cx="4014981" cy="478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Digestive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2578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long tube that snakes through your middle</a:t>
            </a:r>
          </a:p>
          <a:p>
            <a:r>
              <a:rPr lang="en-US" dirty="0" smtClean="0"/>
              <a:t>Food moves through this pipe with muscular jerks and spasms</a:t>
            </a:r>
          </a:p>
          <a:p>
            <a:r>
              <a:rPr lang="en-US" dirty="0" smtClean="0"/>
              <a:t>Nutrients from the food pass through the tube’s wall into the blood</a:t>
            </a:r>
          </a:p>
          <a:p>
            <a:r>
              <a:rPr lang="en-US" dirty="0" smtClean="0"/>
              <a:t>Length of small intestine: 20 </a:t>
            </a:r>
            <a:r>
              <a:rPr lang="en-US" dirty="0" err="1" smtClean="0"/>
              <a:t>ft</a:t>
            </a:r>
            <a:endParaRPr lang="en-US" dirty="0" smtClean="0"/>
          </a:p>
          <a:p>
            <a:r>
              <a:rPr lang="en-US" dirty="0" smtClean="0"/>
              <a:t>Length of large intestine: 5 </a:t>
            </a:r>
            <a:r>
              <a:rPr lang="en-US" dirty="0" err="1" smtClean="0"/>
              <a:t>ft</a:t>
            </a:r>
            <a:endParaRPr lang="en-US" dirty="0" smtClean="0"/>
          </a:p>
          <a:p>
            <a:r>
              <a:rPr lang="en-US" dirty="0" smtClean="0"/>
              <a:t>Time food spends in intestines 12 hours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620" y="1394713"/>
            <a:ext cx="3761380" cy="477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112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Digestive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How does it work with other body systems?</a:t>
            </a:r>
          </a:p>
          <a:p>
            <a:pPr lvl="1"/>
            <a:r>
              <a:rPr lang="en-US" b="1" dirty="0" smtClean="0"/>
              <a:t>Circulatory System: </a:t>
            </a:r>
            <a:r>
              <a:rPr lang="en-US" dirty="0" smtClean="0"/>
              <a:t>once nutrients are broken down into small pieces they are carried throughout the body in the circulatory system</a:t>
            </a:r>
            <a:endParaRPr lang="en-US" b="1" dirty="0" smtClean="0"/>
          </a:p>
          <a:p>
            <a:pPr lvl="1"/>
            <a:r>
              <a:rPr lang="en-US" b="1" dirty="0" smtClean="0"/>
              <a:t>Muscular System: </a:t>
            </a:r>
            <a:r>
              <a:rPr lang="en-US" dirty="0" smtClean="0"/>
              <a:t>nutrients broken down are supplied to the muscles to give them energy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3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Skeletal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What are the parts and their purpose?</a:t>
            </a:r>
          </a:p>
          <a:p>
            <a:pPr lvl="1"/>
            <a:r>
              <a:rPr lang="en-US" sz="3200" dirty="0" smtClean="0"/>
              <a:t>Support</a:t>
            </a:r>
          </a:p>
          <a:p>
            <a:pPr lvl="2"/>
            <a:r>
              <a:rPr lang="en-US" sz="2800" dirty="0" smtClean="0"/>
              <a:t>The bones of your skeleton keep us from being a </a:t>
            </a:r>
            <a:r>
              <a:rPr lang="en-US" sz="2800" dirty="0" err="1" smtClean="0"/>
              <a:t>jello</a:t>
            </a:r>
            <a:r>
              <a:rPr lang="en-US" sz="2800" dirty="0" smtClean="0"/>
              <a:t>-like blob</a:t>
            </a:r>
          </a:p>
          <a:p>
            <a:pPr marL="914400" lvl="2" indent="0">
              <a:buNone/>
            </a:pPr>
            <a:endParaRPr lang="en-US" sz="2800" dirty="0" smtClean="0"/>
          </a:p>
          <a:p>
            <a:pPr lvl="1"/>
            <a:r>
              <a:rPr lang="en-US" sz="3200" dirty="0" smtClean="0"/>
              <a:t>Protection</a:t>
            </a:r>
          </a:p>
          <a:p>
            <a:pPr lvl="2"/>
            <a:r>
              <a:rPr lang="en-US" sz="2800" dirty="0" smtClean="0"/>
              <a:t>Rib cage protects the heart and lungs</a:t>
            </a:r>
          </a:p>
          <a:p>
            <a:pPr lvl="2"/>
            <a:r>
              <a:rPr lang="en-US" sz="2800" dirty="0" smtClean="0"/>
              <a:t>Skull protects the brain</a:t>
            </a:r>
          </a:p>
          <a:p>
            <a:pPr lvl="2"/>
            <a:r>
              <a:rPr lang="en-US" sz="2800" dirty="0" smtClean="0"/>
              <a:t>Spine protects the spinal column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9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Urinary System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819" y="1417638"/>
            <a:ext cx="5440362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710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Urinary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is the purpose?</a:t>
            </a:r>
          </a:p>
          <a:p>
            <a:pPr lvl="1"/>
            <a:r>
              <a:rPr lang="en-US" dirty="0" smtClean="0"/>
              <a:t>Filter waste and unneeded nutrients and water out of the blood</a:t>
            </a:r>
          </a:p>
          <a:p>
            <a:pPr lvl="1"/>
            <a:r>
              <a:rPr lang="en-US" dirty="0" smtClean="0"/>
              <a:t>Create urine from those waste materials</a:t>
            </a:r>
          </a:p>
          <a:p>
            <a:pPr lvl="1"/>
            <a:r>
              <a:rPr lang="en-US" dirty="0" smtClean="0"/>
              <a:t>Hold urine until it is ready for excretion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53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Urinary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b="1" dirty="0" smtClean="0"/>
              <a:t>What are the parts and their purpose?</a:t>
            </a:r>
          </a:p>
          <a:p>
            <a:pPr lvl="1"/>
            <a:r>
              <a:rPr lang="en-US" b="1" dirty="0" smtClean="0"/>
              <a:t>Kidneys: </a:t>
            </a:r>
            <a:r>
              <a:rPr lang="en-US" dirty="0" smtClean="0"/>
              <a:t>blood vessels travel through the kidneys; kidneys filter out the waste and keep the good nutrients in the blood; waste creates urine</a:t>
            </a:r>
            <a:endParaRPr lang="en-US" b="1" dirty="0" smtClean="0"/>
          </a:p>
          <a:p>
            <a:pPr lvl="1"/>
            <a:r>
              <a:rPr lang="en-US" b="1" dirty="0" smtClean="0"/>
              <a:t>Ureters: </a:t>
            </a:r>
            <a:r>
              <a:rPr lang="en-US" dirty="0" smtClean="0"/>
              <a:t>two thin tubes which carry urine from the kidneys to the bladder</a:t>
            </a:r>
            <a:endParaRPr lang="en-US" b="1" dirty="0" smtClean="0"/>
          </a:p>
          <a:p>
            <a:pPr lvl="1"/>
            <a:r>
              <a:rPr lang="en-US" b="1" dirty="0" smtClean="0"/>
              <a:t>Bladder: </a:t>
            </a:r>
            <a:r>
              <a:rPr lang="en-US" dirty="0" smtClean="0"/>
              <a:t>holds the urine until it is ready for excretion; lined with smooth muscle</a:t>
            </a:r>
            <a:endParaRPr lang="en-US" b="1" dirty="0" smtClean="0"/>
          </a:p>
          <a:p>
            <a:pPr lvl="1"/>
            <a:r>
              <a:rPr lang="en-US" b="1" dirty="0" smtClean="0"/>
              <a:t>Urethra: </a:t>
            </a:r>
            <a:r>
              <a:rPr lang="en-US" dirty="0" smtClean="0"/>
              <a:t>tube which the urine travels through to get from the bladder to the outside of the body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03198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Urinary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can go wrong?</a:t>
            </a:r>
          </a:p>
          <a:p>
            <a:pPr lvl="1"/>
            <a:r>
              <a:rPr lang="en-US" b="1" dirty="0" smtClean="0"/>
              <a:t>Kidney stones: </a:t>
            </a:r>
            <a:r>
              <a:rPr lang="en-US" dirty="0" smtClean="0"/>
              <a:t>calcium separates from the urine and crystallizes; can cause a round or jagged piece to become stuck in the kidney, ureters or urethra</a:t>
            </a:r>
          </a:p>
          <a:p>
            <a:pPr lvl="1"/>
            <a:r>
              <a:rPr lang="en-US" b="1" dirty="0" smtClean="0"/>
              <a:t>End Stage Renal Disease: </a:t>
            </a:r>
            <a:r>
              <a:rPr lang="en-US" dirty="0" smtClean="0"/>
              <a:t>temporary or permanent damage to the kidneys that result in loss of normal kidney function; this leaves waste in the blood and can cause damaged to other organ systems in the body</a:t>
            </a:r>
            <a:endParaRPr lang="en-US" b="1" dirty="0" smtClean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03198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Urinary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673436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Holds your urine in an inflatable bag until it’s time “to go”</a:t>
            </a:r>
          </a:p>
          <a:p>
            <a:r>
              <a:rPr lang="en-US" dirty="0" smtClean="0"/>
              <a:t>Urine trickles down to me from the kidneys through two tubes</a:t>
            </a:r>
          </a:p>
          <a:p>
            <a:r>
              <a:rPr lang="en-US" dirty="0" smtClean="0"/>
              <a:t>When full, a valve of muscle opens to release the flow</a:t>
            </a:r>
          </a:p>
          <a:p>
            <a:r>
              <a:rPr lang="en-US" dirty="0" smtClean="0"/>
              <a:t>Urine = 96% water</a:t>
            </a:r>
          </a:p>
          <a:p>
            <a:r>
              <a:rPr lang="en-US" dirty="0" smtClean="0"/>
              <a:t>It’s time to go to the bathroom when your bladder is half full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36" y="1590909"/>
            <a:ext cx="3470564" cy="526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3198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Urinary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5410199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Filter that cleans the blood several times each day</a:t>
            </a:r>
          </a:p>
          <a:p>
            <a:r>
              <a:rPr lang="en-US" dirty="0" smtClean="0"/>
              <a:t>Along with Bladder, this fellow runs your body’s waterworks</a:t>
            </a:r>
          </a:p>
          <a:p>
            <a:r>
              <a:rPr lang="en-US" dirty="0" smtClean="0"/>
              <a:t>Takes excess water out of the body</a:t>
            </a:r>
          </a:p>
          <a:p>
            <a:r>
              <a:rPr lang="en-US" dirty="0" smtClean="0"/>
              <a:t>Blood processed per day: 462 gallons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10199" y="1524000"/>
            <a:ext cx="373379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7552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Urinary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How does it work with other body systems?</a:t>
            </a:r>
          </a:p>
          <a:p>
            <a:pPr lvl="1"/>
            <a:r>
              <a:rPr lang="en-US" b="1" dirty="0" smtClean="0"/>
              <a:t>Circulatory system: </a:t>
            </a:r>
            <a:r>
              <a:rPr lang="en-US" dirty="0" smtClean="0"/>
              <a:t>circulatory system sends blood to the kidneys so they can filter waste out of the blood stream</a:t>
            </a:r>
          </a:p>
          <a:p>
            <a:pPr lvl="1"/>
            <a:r>
              <a:rPr lang="en-US" b="1" dirty="0" smtClean="0"/>
              <a:t>All organ systems: </a:t>
            </a:r>
            <a:r>
              <a:rPr lang="en-US" dirty="0" smtClean="0"/>
              <a:t>all organ systems would fail if fresh, clean blood was not supplied to them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03198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8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Nervous System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4044"/>
            <a:ext cx="2623751" cy="683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756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Nervous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is the purpose?</a:t>
            </a:r>
          </a:p>
          <a:p>
            <a:pPr lvl="1"/>
            <a:r>
              <a:rPr lang="en-US" dirty="0" smtClean="0"/>
              <a:t>Interpret the outside environment</a:t>
            </a:r>
          </a:p>
          <a:p>
            <a:pPr lvl="2"/>
            <a:r>
              <a:rPr lang="en-US" dirty="0" smtClean="0"/>
              <a:t>Sight, hearing, smell, taste, touch</a:t>
            </a:r>
          </a:p>
          <a:p>
            <a:pPr lvl="1"/>
            <a:r>
              <a:rPr lang="en-US" dirty="0" smtClean="0"/>
              <a:t>React accordingly to the outside environment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Stimulus: a change in the environment that an organism reacts to (Ex: a loud noise)</a:t>
            </a:r>
          </a:p>
          <a:p>
            <a:pPr lvl="1"/>
            <a:r>
              <a:rPr lang="en-US" dirty="0" smtClean="0"/>
              <a:t>Response: the reaction to the stimulus (Ex: you jump)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6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Nervous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/>
          <a:lstStyle/>
          <a:p>
            <a:r>
              <a:rPr lang="en-US" b="1" dirty="0" smtClean="0"/>
              <a:t>What are the parts and their purpose?</a:t>
            </a:r>
          </a:p>
          <a:p>
            <a:pPr lvl="1"/>
            <a:r>
              <a:rPr lang="en-US" dirty="0" smtClean="0"/>
              <a:t>Central nervous system:</a:t>
            </a:r>
          </a:p>
          <a:p>
            <a:pPr lvl="2"/>
            <a:r>
              <a:rPr lang="en-US" dirty="0" smtClean="0"/>
              <a:t>Brain: contains 100 billion nerve cells, called neurons; controls voluntary behaviors (ex: walking, thinking) and involuntary behaviors (ex: heartbeat, blood pressure, posture)</a:t>
            </a:r>
          </a:p>
          <a:p>
            <a:pPr lvl="2"/>
            <a:r>
              <a:rPr lang="en-US" dirty="0" smtClean="0"/>
              <a:t>Spinal Cord: the main pathway for information from the brain to the nerves throughout the body</a:t>
            </a:r>
          </a:p>
          <a:p>
            <a:pPr lvl="1"/>
            <a:r>
              <a:rPr lang="en-US" dirty="0" smtClean="0"/>
              <a:t>Peripheral nervous system:</a:t>
            </a:r>
          </a:p>
          <a:p>
            <a:pPr lvl="2"/>
            <a:r>
              <a:rPr lang="en-US" dirty="0" smtClean="0"/>
              <a:t>Nerves: nerves that leave the spinal cord and reach to every part of the body</a:t>
            </a:r>
          </a:p>
        </p:txBody>
      </p:sp>
    </p:spTree>
    <p:extLst>
      <p:ext uri="{BB962C8B-B14F-4D97-AF65-F5344CB8AC3E}">
        <p14:creationId xmlns:p14="http://schemas.microsoft.com/office/powerpoint/2010/main" val="254963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Skeletal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Autofit/>
          </a:bodyPr>
          <a:lstStyle/>
          <a:p>
            <a:pPr lvl="1"/>
            <a:r>
              <a:rPr lang="en-US" sz="3600" dirty="0" smtClean="0"/>
              <a:t>Movement</a:t>
            </a:r>
            <a:endParaRPr lang="en-US" sz="3600" dirty="0" smtClean="0"/>
          </a:p>
          <a:p>
            <a:pPr lvl="2"/>
            <a:r>
              <a:rPr lang="en-US" sz="2800" dirty="0" smtClean="0"/>
              <a:t>Bones connect to one another at our joints</a:t>
            </a:r>
            <a:endParaRPr lang="en-US" sz="2800" dirty="0" smtClean="0"/>
          </a:p>
          <a:p>
            <a:pPr lvl="2"/>
            <a:r>
              <a:rPr lang="en-US" sz="2800" dirty="0" smtClean="0"/>
              <a:t>Ex: elbow, wrist, neck, ankle…</a:t>
            </a:r>
          </a:p>
          <a:p>
            <a:pPr lvl="2"/>
            <a:r>
              <a:rPr lang="en-US" sz="2800" dirty="0" smtClean="0"/>
              <a:t>Bones depend on working with the muscles in order to move; one cannot move without the other!</a:t>
            </a:r>
          </a:p>
          <a:p>
            <a:pPr lvl="2"/>
            <a:r>
              <a:rPr lang="en-US" sz="2800" dirty="0" smtClean="0"/>
              <a:t>Muscles are connected to bones by tissues called </a:t>
            </a:r>
            <a:r>
              <a:rPr lang="en-US" sz="2800" dirty="0" smtClean="0"/>
              <a:t>tendons</a:t>
            </a:r>
          </a:p>
          <a:p>
            <a:pPr lvl="2"/>
            <a:r>
              <a:rPr lang="en-US" sz="2800" dirty="0" smtClean="0"/>
              <a:t>***Bones are connected to other bones by tissues called ligaments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39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Nervous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/>
          <a:lstStyle/>
          <a:p>
            <a:r>
              <a:rPr lang="en-US" b="1" dirty="0" smtClean="0"/>
              <a:t>What are the parts and their purpose?</a:t>
            </a:r>
          </a:p>
          <a:p>
            <a:pPr lvl="1"/>
            <a:r>
              <a:rPr lang="en-US" dirty="0" smtClean="0"/>
              <a:t>Autonomic nervous system</a:t>
            </a:r>
          </a:p>
          <a:p>
            <a:pPr lvl="2"/>
            <a:r>
              <a:rPr lang="en-US" dirty="0" smtClean="0"/>
              <a:t>Sounds like “automatic”</a:t>
            </a:r>
          </a:p>
          <a:p>
            <a:pPr lvl="2"/>
            <a:r>
              <a:rPr lang="en-US" dirty="0" smtClean="0"/>
              <a:t>Controls the heart, smooth muscles in the digestive tract, and glands of the endocrine system</a:t>
            </a:r>
          </a:p>
          <a:p>
            <a:pPr lvl="2"/>
            <a:r>
              <a:rPr lang="en-US" dirty="0" smtClean="0"/>
              <a:t>Two main functions is to respond quickly to changes and conserve/store energy</a:t>
            </a:r>
          </a:p>
          <a:p>
            <a:pPr lvl="2"/>
            <a:r>
              <a:rPr lang="en-US" dirty="0" smtClean="0"/>
              <a:t>Different functions are controlled by different structures</a:t>
            </a:r>
          </a:p>
          <a:p>
            <a:pPr lvl="3"/>
            <a:r>
              <a:rPr lang="en-US" dirty="0" smtClean="0"/>
              <a:t>Cerebellum: balance and coordination</a:t>
            </a:r>
          </a:p>
          <a:p>
            <a:pPr lvl="3"/>
            <a:r>
              <a:rPr lang="en-US" dirty="0" smtClean="0"/>
              <a:t>Brain Stem: heart rate and breathing</a:t>
            </a:r>
          </a:p>
          <a:p>
            <a:pPr lvl="1"/>
            <a:r>
              <a:rPr lang="en-US" dirty="0" smtClean="0"/>
              <a:t>Voluntary nervous system</a:t>
            </a:r>
          </a:p>
          <a:p>
            <a:pPr lvl="2"/>
            <a:r>
              <a:rPr lang="en-US" dirty="0" smtClean="0"/>
              <a:t>Controls skeletal muscles</a:t>
            </a:r>
          </a:p>
        </p:txBody>
      </p:sp>
    </p:spTree>
    <p:extLst>
      <p:ext uri="{BB962C8B-B14F-4D97-AF65-F5344CB8AC3E}">
        <p14:creationId xmlns:p14="http://schemas.microsoft.com/office/powerpoint/2010/main" val="22473307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Nervous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b="1" dirty="0" smtClean="0"/>
              <a:t>What can go wrong?</a:t>
            </a:r>
            <a:endParaRPr lang="en-US" dirty="0"/>
          </a:p>
          <a:p>
            <a:pPr lvl="1"/>
            <a:r>
              <a:rPr lang="en-US" b="1" dirty="0" smtClean="0"/>
              <a:t>Alzheimer’s disease: </a:t>
            </a:r>
            <a:r>
              <a:rPr lang="en-US" dirty="0" smtClean="0"/>
              <a:t>impacts mental functions, such as memory</a:t>
            </a:r>
            <a:endParaRPr lang="en-US" b="1" dirty="0" smtClean="0"/>
          </a:p>
          <a:p>
            <a:pPr lvl="1"/>
            <a:r>
              <a:rPr lang="en-US" b="1" dirty="0" smtClean="0"/>
              <a:t>Epilepsy: </a:t>
            </a:r>
            <a:r>
              <a:rPr lang="en-US" dirty="0" smtClean="0"/>
              <a:t>abnormal electrical discharges from brain cells cause seizures</a:t>
            </a:r>
            <a:endParaRPr lang="en-US" b="1" dirty="0" smtClean="0"/>
          </a:p>
          <a:p>
            <a:pPr lvl="1"/>
            <a:r>
              <a:rPr lang="en-US" b="1" dirty="0" smtClean="0"/>
              <a:t>Multiple sclerosis: </a:t>
            </a:r>
            <a:r>
              <a:rPr lang="en-US" dirty="0" smtClean="0"/>
              <a:t>the protective lining of the nerves is attacked by the immune system</a:t>
            </a:r>
            <a:endParaRPr lang="en-US" b="1" dirty="0" smtClean="0"/>
          </a:p>
          <a:p>
            <a:pPr lvl="1"/>
            <a:r>
              <a:rPr lang="en-US" b="1" dirty="0" smtClean="0"/>
              <a:t>Amyotrophic lateral sclerosis (ALS): </a:t>
            </a:r>
            <a:r>
              <a:rPr lang="en-US" dirty="0" smtClean="0"/>
              <a:t>nervous system damage leads to weakened muscles; also called Lou Gehrig's disease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9597544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Nervous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27685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A sensitive guy who feels your pain</a:t>
            </a:r>
          </a:p>
          <a:p>
            <a:r>
              <a:rPr lang="en-US" dirty="0" smtClean="0"/>
              <a:t>A live wire who does things without thinking</a:t>
            </a:r>
          </a:p>
          <a:p>
            <a:r>
              <a:rPr lang="en-US" dirty="0" smtClean="0"/>
              <a:t>A whole-body network that reacts like greased lightning</a:t>
            </a:r>
          </a:p>
          <a:p>
            <a:r>
              <a:rPr lang="en-US" dirty="0" smtClean="0"/>
              <a:t>Total length of nerves: 93,000 mi</a:t>
            </a:r>
          </a:p>
          <a:p>
            <a:r>
              <a:rPr lang="en-US" dirty="0" smtClean="0"/>
              <a:t>Speed of nerve signal: 394 feet per second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828800"/>
            <a:ext cx="38671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8485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Nervous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90600"/>
            <a:ext cx="5791200" cy="586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clever character controls all of your body’s processes</a:t>
            </a:r>
          </a:p>
          <a:p>
            <a:r>
              <a:rPr lang="en-US" dirty="0" smtClean="0"/>
              <a:t>A softy made of electrified gray matter and white matter</a:t>
            </a:r>
          </a:p>
          <a:p>
            <a:r>
              <a:rPr lang="en-US" dirty="0" smtClean="0"/>
              <a:t>The location of the mind, where you do your thinking</a:t>
            </a:r>
          </a:p>
          <a:p>
            <a:r>
              <a:rPr lang="en-US" dirty="0" smtClean="0"/>
              <a:t>Number of nerve cells: 100 billion</a:t>
            </a:r>
          </a:p>
          <a:p>
            <a:r>
              <a:rPr lang="en-US" dirty="0" smtClean="0"/>
              <a:t>Number of nerve connections with each cell: between 10 and 10,000</a:t>
            </a:r>
          </a:p>
          <a:p>
            <a:r>
              <a:rPr lang="en-US" dirty="0" smtClean="0"/>
              <a:t>Average weight: 3.1 lbs.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614" y="1510446"/>
            <a:ext cx="3698998" cy="435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6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Nervous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5105400"/>
          </a:xfrm>
        </p:spPr>
        <p:txBody>
          <a:bodyPr>
            <a:normAutofit/>
          </a:bodyPr>
          <a:lstStyle/>
          <a:p>
            <a:r>
              <a:rPr lang="en-US" b="1" dirty="0" smtClean="0"/>
              <a:t>How does it work with other body systems?</a:t>
            </a:r>
          </a:p>
          <a:p>
            <a:pPr lvl="1"/>
            <a:r>
              <a:rPr lang="en-US" b="1" dirty="0" smtClean="0"/>
              <a:t>Muscular system: </a:t>
            </a:r>
            <a:r>
              <a:rPr lang="en-US" dirty="0" smtClean="0"/>
              <a:t>voluntary nervous system controls muscle movement by sending electrical impulses through neurons</a:t>
            </a:r>
            <a:endParaRPr lang="en-US" b="1" dirty="0" smtClean="0"/>
          </a:p>
          <a:p>
            <a:pPr lvl="1"/>
            <a:r>
              <a:rPr lang="en-US" b="1" dirty="0" smtClean="0"/>
              <a:t>Circulatory system: </a:t>
            </a:r>
            <a:r>
              <a:rPr lang="en-US" dirty="0" smtClean="0"/>
              <a:t>autonomic nervous system controls heart rate in the brain stem</a:t>
            </a:r>
            <a:endParaRPr lang="en-US" b="1" dirty="0" smtClean="0"/>
          </a:p>
          <a:p>
            <a:pPr lvl="1"/>
            <a:r>
              <a:rPr lang="en-US" b="1" dirty="0" smtClean="0"/>
              <a:t>Respiratory system: </a:t>
            </a:r>
            <a:r>
              <a:rPr lang="en-US" dirty="0" smtClean="0"/>
              <a:t>autonomic nervous system controls breathing in the brain stem</a:t>
            </a:r>
          </a:p>
          <a:p>
            <a:pPr lvl="1"/>
            <a:r>
              <a:rPr lang="en-US" b="1" dirty="0" smtClean="0"/>
              <a:t>Digestive system: </a:t>
            </a:r>
            <a:r>
              <a:rPr lang="en-US" dirty="0" smtClean="0"/>
              <a:t>autonomic nervous system controls movement of smooth muscle in the digestive tract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45491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Immune System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05211"/>
            <a:ext cx="6553200" cy="49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207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Immune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is the purpose?</a:t>
            </a:r>
          </a:p>
          <a:p>
            <a:pPr lvl="1"/>
            <a:r>
              <a:rPr lang="en-US" dirty="0" smtClean="0"/>
              <a:t>to protect against disease or other potentially harmful foreign bodies</a:t>
            </a:r>
          </a:p>
          <a:p>
            <a:pPr lvl="1"/>
            <a:r>
              <a:rPr lang="en-US" dirty="0" smtClean="0"/>
              <a:t>Foreign bodies = anything that is not supposed to be in your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Immune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are the parts and their purpose?</a:t>
            </a:r>
          </a:p>
          <a:p>
            <a:pPr lvl="1"/>
            <a:r>
              <a:rPr lang="en-US" b="1" dirty="0" smtClean="0"/>
              <a:t>Lymph nodes: </a:t>
            </a:r>
            <a:r>
              <a:rPr lang="en-US" dirty="0" smtClean="0"/>
              <a:t>produce and store white blood cells</a:t>
            </a:r>
            <a:endParaRPr lang="en-US" b="1" dirty="0" smtClean="0"/>
          </a:p>
          <a:p>
            <a:pPr lvl="1"/>
            <a:r>
              <a:rPr lang="en-US" b="1" dirty="0" smtClean="0"/>
              <a:t>Spleen: </a:t>
            </a:r>
            <a:r>
              <a:rPr lang="en-US" dirty="0" smtClean="0"/>
              <a:t>contains white blood cells, regulates the amount of blood in the body, breaks down old blood cells</a:t>
            </a:r>
            <a:endParaRPr lang="en-US" b="1" dirty="0" smtClean="0"/>
          </a:p>
          <a:p>
            <a:pPr lvl="1"/>
            <a:r>
              <a:rPr lang="en-US" b="1" dirty="0" smtClean="0"/>
              <a:t>White blood cells: </a:t>
            </a:r>
            <a:r>
              <a:rPr lang="en-US" dirty="0" smtClean="0"/>
              <a:t>lymphocytes and leukocytes; attack, remember, and tag invading viruses and bacteria within the body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852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Immune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r>
              <a:rPr lang="en-US" b="1" dirty="0" smtClean="0"/>
              <a:t>What can go wrong?</a:t>
            </a:r>
          </a:p>
          <a:p>
            <a:pPr lvl="1"/>
            <a:r>
              <a:rPr lang="en-US" b="1" dirty="0" smtClean="0"/>
              <a:t>Allergies: </a:t>
            </a:r>
            <a:r>
              <a:rPr lang="en-US" dirty="0" smtClean="0"/>
              <a:t>when the body overreacts to a foreign body, called an “allergen”</a:t>
            </a:r>
            <a:endParaRPr lang="en-US" b="1" dirty="0" smtClean="0"/>
          </a:p>
          <a:p>
            <a:pPr lvl="1"/>
            <a:r>
              <a:rPr lang="en-US" b="1" dirty="0" smtClean="0"/>
              <a:t>Autoimmune disorders: </a:t>
            </a:r>
            <a:r>
              <a:rPr lang="en-US" dirty="0" smtClean="0"/>
              <a:t>when the immune system works too much; attacks the organism’s own body tissues; Rheumatoid arthritis, lupus, multiple sclerosis, psoriasis</a:t>
            </a:r>
            <a:endParaRPr lang="en-US" b="1" dirty="0" smtClean="0"/>
          </a:p>
          <a:p>
            <a:pPr lvl="1"/>
            <a:r>
              <a:rPr lang="en-US" dirty="0" smtClean="0"/>
              <a:t>You would see an allergist or immunologist if you had any of these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2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Immune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410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 white blood cell that protects you from future invasions</a:t>
            </a:r>
          </a:p>
          <a:p>
            <a:r>
              <a:rPr lang="en-US" dirty="0" smtClean="0"/>
              <a:t>Patrols the blood and lymphatic systems looking for trouble</a:t>
            </a:r>
          </a:p>
          <a:p>
            <a:r>
              <a:rPr lang="en-US" dirty="0" smtClean="0"/>
              <a:t>Highlights dangerous invaders with markers called antibodies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10200" y="1752599"/>
            <a:ext cx="3733800" cy="514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52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Skeletal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What can go wrong?</a:t>
            </a:r>
          </a:p>
          <a:p>
            <a:pPr lvl="1"/>
            <a:r>
              <a:rPr lang="en-US" sz="3600" b="1" dirty="0" smtClean="0"/>
              <a:t>Osteoporosis:</a:t>
            </a:r>
            <a:r>
              <a:rPr lang="en-US" sz="3600" dirty="0" smtClean="0"/>
              <a:t> </a:t>
            </a:r>
            <a:r>
              <a:rPr lang="en-US" sz="3200" dirty="0" smtClean="0"/>
              <a:t>bones loose calcium and become brittle; common among older women</a:t>
            </a:r>
          </a:p>
          <a:p>
            <a:pPr lvl="1"/>
            <a:r>
              <a:rPr lang="en-US" sz="3600" b="1" dirty="0" smtClean="0"/>
              <a:t>Arthritis</a:t>
            </a:r>
            <a:r>
              <a:rPr lang="en-US" sz="3600" dirty="0"/>
              <a:t>:</a:t>
            </a:r>
            <a:r>
              <a:rPr lang="en-US" sz="3600" dirty="0" smtClean="0"/>
              <a:t> </a:t>
            </a:r>
            <a:r>
              <a:rPr lang="en-US" sz="3200" dirty="0" smtClean="0"/>
              <a:t>attacks joints and the surrounding tissue causing swelling and pain with movement.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9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Immune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257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 white blood cell that works in the immune system</a:t>
            </a:r>
          </a:p>
          <a:p>
            <a:r>
              <a:rPr lang="en-US" dirty="0" smtClean="0"/>
              <a:t>A member of your body’s special forces, trained to kill invaders</a:t>
            </a:r>
          </a:p>
          <a:p>
            <a:r>
              <a:rPr lang="en-US" dirty="0" smtClean="0"/>
              <a:t>Does battle in the lymphatic system and blood</a:t>
            </a:r>
          </a:p>
          <a:p>
            <a:r>
              <a:rPr lang="en-US" dirty="0" smtClean="0"/>
              <a:t>Disease of the T-Cells: HIV (AIDS) attacks them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48395"/>
            <a:ext cx="3913909" cy="534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12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Immune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How does it work with other body systems?</a:t>
            </a:r>
          </a:p>
          <a:p>
            <a:pPr lvl="1"/>
            <a:r>
              <a:rPr lang="en-US" b="1" dirty="0" smtClean="0"/>
              <a:t>Skeletal system: </a:t>
            </a:r>
            <a:r>
              <a:rPr lang="en-US" dirty="0" smtClean="0"/>
              <a:t>produces white blood cells</a:t>
            </a:r>
          </a:p>
          <a:p>
            <a:pPr lvl="1"/>
            <a:r>
              <a:rPr lang="en-US" b="1" dirty="0" smtClean="0"/>
              <a:t>All body systems: </a:t>
            </a:r>
            <a:r>
              <a:rPr lang="en-US" dirty="0" smtClean="0"/>
              <a:t>helps to defend all body systems from foreign bodies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852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Endocrine System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1" y="67057"/>
            <a:ext cx="2743200" cy="679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469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Endocrine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is the purpose?</a:t>
            </a:r>
          </a:p>
          <a:p>
            <a:pPr lvl="1"/>
            <a:r>
              <a:rPr lang="en-US" dirty="0"/>
              <a:t> A</a:t>
            </a:r>
            <a:r>
              <a:rPr lang="en-US" dirty="0" smtClean="0"/>
              <a:t> collection of glands which produce hormones</a:t>
            </a:r>
          </a:p>
          <a:p>
            <a:pPr lvl="1"/>
            <a:r>
              <a:rPr lang="en-US" dirty="0" smtClean="0"/>
              <a:t>Regulates growth and development, metabolism, tissue function, sexual function, reproduction, sleep, and mood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Endocrine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are the parts?</a:t>
            </a:r>
          </a:p>
          <a:p>
            <a:pPr lvl="1"/>
            <a:r>
              <a:rPr lang="en-US" b="1" dirty="0" smtClean="0"/>
              <a:t>Hypothalamus</a:t>
            </a:r>
          </a:p>
          <a:p>
            <a:pPr lvl="1"/>
            <a:r>
              <a:rPr lang="en-US" b="1" dirty="0" smtClean="0"/>
              <a:t>Pituitary</a:t>
            </a:r>
          </a:p>
          <a:p>
            <a:pPr lvl="1"/>
            <a:r>
              <a:rPr lang="en-US" b="1" dirty="0" smtClean="0"/>
              <a:t>Adrenal</a:t>
            </a:r>
          </a:p>
          <a:p>
            <a:pPr lvl="1"/>
            <a:r>
              <a:rPr lang="en-US" b="1" dirty="0" smtClean="0"/>
              <a:t>Thyroid </a:t>
            </a:r>
          </a:p>
          <a:p>
            <a:pPr lvl="1"/>
            <a:r>
              <a:rPr lang="en-US" b="1" dirty="0" smtClean="0"/>
              <a:t>Reproductive organs</a:t>
            </a:r>
          </a:p>
          <a:p>
            <a:pPr lvl="1"/>
            <a:r>
              <a:rPr lang="en-US" b="1" dirty="0" smtClean="0"/>
              <a:t>Pancreas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37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Endocrine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can go wrong?</a:t>
            </a:r>
          </a:p>
          <a:p>
            <a:pPr lvl="1"/>
            <a:r>
              <a:rPr lang="en-US" b="1" dirty="0" smtClean="0"/>
              <a:t>Diabetes: </a:t>
            </a:r>
            <a:r>
              <a:rPr lang="en-US" dirty="0" smtClean="0"/>
              <a:t>the body does not break down glucose efficiently due to lack of insulin production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 lvl="1"/>
            <a:r>
              <a:rPr lang="en-US" b="1" dirty="0" smtClean="0"/>
              <a:t>Hypothyroidism: </a:t>
            </a:r>
            <a:r>
              <a:rPr lang="en-US" dirty="0" smtClean="0"/>
              <a:t>when the thyroid under functions; causes drops in body temperature and metabolism; body functions can slow or stop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37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Endocrine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1054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Moody fellows who regulate your body’s functions</a:t>
            </a:r>
          </a:p>
          <a:p>
            <a:r>
              <a:rPr lang="en-US" dirty="0" smtClean="0"/>
              <a:t>Chemical messengers that work with the nervous system</a:t>
            </a:r>
          </a:p>
          <a:p>
            <a:r>
              <a:rPr lang="en-US" dirty="0" smtClean="0"/>
              <a:t>Produced by glands in several areas of the body</a:t>
            </a:r>
          </a:p>
          <a:p>
            <a:r>
              <a:rPr lang="en-US" dirty="0" smtClean="0"/>
              <a:t>Number of hormones in the body: 100</a:t>
            </a:r>
          </a:p>
          <a:p>
            <a:r>
              <a:rPr lang="en-US" dirty="0" smtClean="0"/>
              <a:t>Well-known hormones: insulin, adrenaline, testosterone, estrogen</a:t>
            </a:r>
          </a:p>
          <a:p>
            <a:r>
              <a:rPr lang="en-US" dirty="0" smtClean="0"/>
              <a:t>Larges hormone gland: thyroid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93" y="1447800"/>
            <a:ext cx="4131189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7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Skeletal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305425" cy="561801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Fun Facts</a:t>
            </a:r>
            <a:r>
              <a:rPr lang="en-US" dirty="0" smtClean="0"/>
              <a:t>:</a:t>
            </a:r>
          </a:p>
          <a:p>
            <a:r>
              <a:rPr lang="en-US" dirty="0" smtClean="0"/>
              <a:t>A </a:t>
            </a:r>
            <a:r>
              <a:rPr lang="en-US" dirty="0" smtClean="0"/>
              <a:t>super group of 206 bones</a:t>
            </a:r>
          </a:p>
          <a:p>
            <a:r>
              <a:rPr lang="en-US" dirty="0" smtClean="0"/>
              <a:t>These upright guys provide a framework for your body</a:t>
            </a:r>
          </a:p>
          <a:p>
            <a:r>
              <a:rPr lang="en-US" dirty="0" smtClean="0"/>
              <a:t>The longest bones are in your legs; the smallest are in your ears</a:t>
            </a:r>
          </a:p>
          <a:p>
            <a:r>
              <a:rPr lang="en-US" dirty="0" smtClean="0"/>
              <a:t>Total weight of the skeleton: 20 lbs.</a:t>
            </a:r>
          </a:p>
          <a:p>
            <a:r>
              <a:rPr lang="en-US" dirty="0" smtClean="0"/>
              <a:t>Person with the most broken bones: </a:t>
            </a:r>
            <a:r>
              <a:rPr lang="en-US" dirty="0" err="1" smtClean="0"/>
              <a:t>Evel</a:t>
            </a:r>
            <a:r>
              <a:rPr lang="en-US" dirty="0" smtClean="0"/>
              <a:t> </a:t>
            </a:r>
            <a:r>
              <a:rPr lang="en-US" dirty="0" err="1" smtClean="0"/>
              <a:t>Knievel</a:t>
            </a:r>
            <a:r>
              <a:rPr lang="en-US" dirty="0" smtClean="0"/>
              <a:t> (35 fractures)</a:t>
            </a:r>
          </a:p>
          <a:p>
            <a:r>
              <a:rPr lang="en-US" dirty="0" smtClean="0"/>
              <a:t>Number of bines in spine: 26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4" y="1828800"/>
            <a:ext cx="38385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9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Skeletal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How does it work with other body systems?</a:t>
            </a:r>
          </a:p>
          <a:p>
            <a:pPr lvl="1"/>
            <a:r>
              <a:rPr lang="en-US" sz="3600" b="1" dirty="0" smtClean="0"/>
              <a:t>Muscular system:</a:t>
            </a:r>
            <a:r>
              <a:rPr lang="en-US" sz="3600" dirty="0" smtClean="0"/>
              <a:t> muscles are connected to bones which allow them to move</a:t>
            </a:r>
          </a:p>
          <a:p>
            <a:pPr lvl="1"/>
            <a:r>
              <a:rPr lang="en-US" sz="3600" b="1" dirty="0" smtClean="0"/>
              <a:t>Circulatory system:</a:t>
            </a:r>
            <a:r>
              <a:rPr lang="en-US" sz="3600" dirty="0" smtClean="0"/>
              <a:t> inside of your bone marrow is where red blood cells are made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545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Muscular System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67329"/>
            <a:ext cx="2669059" cy="680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18644</TotalTime>
  <Words>3068</Words>
  <Application>Microsoft Office PowerPoint</Application>
  <PresentationFormat>On-screen Show (4:3)</PresentationFormat>
  <Paragraphs>361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Aharoni</vt:lpstr>
      <vt:lpstr>Arial</vt:lpstr>
      <vt:lpstr>Calibri</vt:lpstr>
      <vt:lpstr>Office Theme</vt:lpstr>
      <vt:lpstr>PowerPoint Presentation</vt:lpstr>
      <vt:lpstr>Skeletal System</vt:lpstr>
      <vt:lpstr>Skeletal System</vt:lpstr>
      <vt:lpstr>Skeletal System</vt:lpstr>
      <vt:lpstr>Skeletal System</vt:lpstr>
      <vt:lpstr>Skeletal System</vt:lpstr>
      <vt:lpstr>Skeletal System</vt:lpstr>
      <vt:lpstr>Skeletal System</vt:lpstr>
      <vt:lpstr>Muscular System</vt:lpstr>
      <vt:lpstr>Muscular System</vt:lpstr>
      <vt:lpstr>Muscular System</vt:lpstr>
      <vt:lpstr>Muscular System</vt:lpstr>
      <vt:lpstr>Muscular System</vt:lpstr>
      <vt:lpstr>Muscular System</vt:lpstr>
      <vt:lpstr>Circulatory System</vt:lpstr>
      <vt:lpstr>Circulatory System</vt:lpstr>
      <vt:lpstr>Circulatory System</vt:lpstr>
      <vt:lpstr>Circulatory System</vt:lpstr>
      <vt:lpstr>Circulatory System</vt:lpstr>
      <vt:lpstr>Circulatory System</vt:lpstr>
      <vt:lpstr>Circulatory System</vt:lpstr>
      <vt:lpstr>Circulatory System</vt:lpstr>
      <vt:lpstr>Respiratory System</vt:lpstr>
      <vt:lpstr>Respiratory System</vt:lpstr>
      <vt:lpstr>Respiratory System</vt:lpstr>
      <vt:lpstr>Respiratory System</vt:lpstr>
      <vt:lpstr>Respiratory System</vt:lpstr>
      <vt:lpstr>Respiratory System</vt:lpstr>
      <vt:lpstr>Respiratory System</vt:lpstr>
      <vt:lpstr>Respiratory System</vt:lpstr>
      <vt:lpstr>Digestive System</vt:lpstr>
      <vt:lpstr>Digestive System</vt:lpstr>
      <vt:lpstr>Digestive System</vt:lpstr>
      <vt:lpstr>Digestive System</vt:lpstr>
      <vt:lpstr>Digestive System</vt:lpstr>
      <vt:lpstr>Digestive System</vt:lpstr>
      <vt:lpstr>Digestive System</vt:lpstr>
      <vt:lpstr>Digestive System</vt:lpstr>
      <vt:lpstr>Digestive System</vt:lpstr>
      <vt:lpstr>Urinary System</vt:lpstr>
      <vt:lpstr>Urinary System</vt:lpstr>
      <vt:lpstr>Urinary System</vt:lpstr>
      <vt:lpstr>Urinary System</vt:lpstr>
      <vt:lpstr>Urinary System</vt:lpstr>
      <vt:lpstr>Urinary System</vt:lpstr>
      <vt:lpstr>Urinary System</vt:lpstr>
      <vt:lpstr>Nervous System</vt:lpstr>
      <vt:lpstr>Nervous System</vt:lpstr>
      <vt:lpstr>Nervous System</vt:lpstr>
      <vt:lpstr>Nervous System</vt:lpstr>
      <vt:lpstr>Nervous System</vt:lpstr>
      <vt:lpstr>Nervous System</vt:lpstr>
      <vt:lpstr>Nervous System</vt:lpstr>
      <vt:lpstr>Nervous System</vt:lpstr>
      <vt:lpstr>Immune System</vt:lpstr>
      <vt:lpstr>Immune System</vt:lpstr>
      <vt:lpstr>Immune System</vt:lpstr>
      <vt:lpstr>Immune System</vt:lpstr>
      <vt:lpstr>Immune System</vt:lpstr>
      <vt:lpstr>Immune System</vt:lpstr>
      <vt:lpstr>Immune System</vt:lpstr>
      <vt:lpstr>Endocrine System</vt:lpstr>
      <vt:lpstr>Endocrine System</vt:lpstr>
      <vt:lpstr>Endocrine System</vt:lpstr>
      <vt:lpstr>Endocrine System</vt:lpstr>
      <vt:lpstr>Endocrine System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Mettler, Laura E.</cp:lastModifiedBy>
  <cp:revision>59</cp:revision>
  <dcterms:created xsi:type="dcterms:W3CDTF">2015-02-05T23:50:20Z</dcterms:created>
  <dcterms:modified xsi:type="dcterms:W3CDTF">2016-02-22T08:55:26Z</dcterms:modified>
</cp:coreProperties>
</file>