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0"/>
  </p:notesMasterIdLst>
  <p:sldIdLst>
    <p:sldId id="264" r:id="rId2"/>
    <p:sldId id="271" r:id="rId3"/>
    <p:sldId id="272" r:id="rId4"/>
    <p:sldId id="259" r:id="rId5"/>
    <p:sldId id="273" r:id="rId6"/>
    <p:sldId id="274" r:id="rId7"/>
    <p:sldId id="275" r:id="rId8"/>
    <p:sldId id="276" r:id="rId9"/>
    <p:sldId id="258" r:id="rId10"/>
    <p:sldId id="277"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 charset="0"/>
                <a:ea typeface="Arial" pitchFamily="-1" charset="0"/>
                <a:cs typeface="Arial" pitchFamily="-1"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61AE845-1707-499F-BDF1-B28B524C8300}" type="datetime1">
              <a:rPr lang="en-US"/>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 charset="0"/>
                <a:ea typeface="Arial" pitchFamily="-1" charset="0"/>
                <a:cs typeface="Arial" pitchFamily="-1"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806B250-E5E5-44CA-9A02-D643D6C8E4B2}" type="slidenum">
              <a:rPr lang="en-US"/>
              <a:pPr/>
              <a:t>‹#›</a:t>
            </a:fld>
            <a:endParaRPr lang="en-US"/>
          </a:p>
        </p:txBody>
      </p:sp>
    </p:spTree>
    <p:extLst>
      <p:ext uri="{BB962C8B-B14F-4D97-AF65-F5344CB8AC3E}">
        <p14:creationId xmlns:p14="http://schemas.microsoft.com/office/powerpoint/2010/main" val="19239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iQM0btlfO1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r>
              <a:rPr lang="en-US" smtClean="0">
                <a:hlinkClick r:id="rId3"/>
              </a:rPr>
              <a:t>http://www.youtube.com/watch?v=iQM0btlfO1o</a:t>
            </a:r>
            <a:endParaRPr lang="en-US" smtClean="0"/>
          </a:p>
          <a:p>
            <a:pPr eaLnBrk="1" hangingPunct="1"/>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F3910D2D-FEAE-4E73-B4A0-06F7F501AD3C}" type="slidenum">
              <a:rPr lang="en-US"/>
              <a:pPr/>
              <a:t>1</a:t>
            </a:fld>
            <a:endParaRPr lang="en-US"/>
          </a:p>
        </p:txBody>
      </p:sp>
    </p:spTree>
    <p:extLst>
      <p:ext uri="{BB962C8B-B14F-4D97-AF65-F5344CB8AC3E}">
        <p14:creationId xmlns:p14="http://schemas.microsoft.com/office/powerpoint/2010/main" val="120077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p:spPr>
        <p:txBody>
          <a:bodyPr/>
          <a:lstStyle/>
          <a:p>
            <a:endParaRPr lang="en-US">
              <a:latin typeface="Times New Roman" charset="0"/>
            </a:endParaRPr>
          </a:p>
        </p:txBody>
      </p:sp>
      <p:sp>
        <p:nvSpPr>
          <p:cNvPr id="34820" name="Slide Number Placeholder 3"/>
          <p:cNvSpPr>
            <a:spLocks noGrp="1"/>
          </p:cNvSpPr>
          <p:nvPr>
            <p:ph type="sldNum" sz="quarter" idx="5"/>
          </p:nvPr>
        </p:nvSpPr>
        <p:spPr>
          <a:noFill/>
        </p:spPr>
        <p:txBody>
          <a:bodyPr/>
          <a:lstStyle/>
          <a:p>
            <a:fld id="{07083B9A-2163-D34F-A542-A479991C1B41}" type="slidenum">
              <a:rPr lang="en-US">
                <a:latin typeface="Times New Roman" charset="0"/>
                <a:ea typeface="ＭＳ Ｐゴシック" charset="-128"/>
                <a:cs typeface="ＭＳ Ｐゴシック" charset="-128"/>
              </a:rPr>
              <a:pPr/>
              <a:t>22</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16773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r>
              <a:rPr lang="en-US" dirty="0">
                <a:latin typeface="Times New Roman" charset="0"/>
              </a:rPr>
              <a:t>http://</a:t>
            </a:r>
            <a:r>
              <a:rPr lang="en-US" dirty="0" err="1">
                <a:latin typeface="Times New Roman" charset="0"/>
              </a:rPr>
              <a:t>www.youtube.com/watch?v</a:t>
            </a:r>
            <a:r>
              <a:rPr lang="en-US" dirty="0">
                <a:latin typeface="Times New Roman" charset="0"/>
              </a:rPr>
              <a:t>=hZnahd7zKE4 – depends on the reference </a:t>
            </a:r>
            <a:r>
              <a:rPr lang="en-US" dirty="0" err="1">
                <a:latin typeface="Times New Roman" charset="0"/>
              </a:rPr>
              <a:t>point..if</a:t>
            </a:r>
            <a:r>
              <a:rPr lang="en-US" dirty="0">
                <a:latin typeface="Times New Roman" charset="0"/>
              </a:rPr>
              <a:t> </a:t>
            </a:r>
            <a:r>
              <a:rPr lang="en-US" dirty="0" err="1">
                <a:latin typeface="Times New Roman" charset="0"/>
              </a:rPr>
              <a:t>youre</a:t>
            </a:r>
            <a:r>
              <a:rPr lang="en-US" dirty="0">
                <a:latin typeface="Times New Roman" charset="0"/>
              </a:rPr>
              <a:t> somebody on the ground then it is moving, but if you look at the person next to you still in seat</a:t>
            </a:r>
          </a:p>
        </p:txBody>
      </p:sp>
      <p:sp>
        <p:nvSpPr>
          <p:cNvPr id="36868" name="Slide Number Placeholder 3"/>
          <p:cNvSpPr>
            <a:spLocks noGrp="1"/>
          </p:cNvSpPr>
          <p:nvPr>
            <p:ph type="sldNum" sz="quarter" idx="5"/>
          </p:nvPr>
        </p:nvSpPr>
        <p:spPr>
          <a:noFill/>
        </p:spPr>
        <p:txBody>
          <a:bodyPr/>
          <a:lstStyle/>
          <a:p>
            <a:fld id="{39FDBB8F-6B13-6041-9406-CC60FCBA5308}" type="slidenum">
              <a:rPr lang="en-US">
                <a:latin typeface="Times New Roman" charset="0"/>
                <a:ea typeface="ＭＳ Ｐゴシック" charset="-128"/>
                <a:cs typeface="ＭＳ Ｐゴシック" charset="-128"/>
              </a:rPr>
              <a:pPr/>
              <a:t>23</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86171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r>
              <a:rPr lang="en-US">
                <a:latin typeface="Times New Roman" charset="0"/>
              </a:rPr>
              <a:t>No --- the earth is rotating around the sun</a:t>
            </a:r>
          </a:p>
        </p:txBody>
      </p:sp>
      <p:sp>
        <p:nvSpPr>
          <p:cNvPr id="38916" name="Slide Number Placeholder 3"/>
          <p:cNvSpPr>
            <a:spLocks noGrp="1"/>
          </p:cNvSpPr>
          <p:nvPr>
            <p:ph type="sldNum" sz="quarter" idx="5"/>
          </p:nvPr>
        </p:nvSpPr>
        <p:spPr>
          <a:noFill/>
        </p:spPr>
        <p:txBody>
          <a:bodyPr/>
          <a:lstStyle/>
          <a:p>
            <a:fld id="{57B26D73-113A-A44A-8C4F-BB13C2B42F45}" type="slidenum">
              <a:rPr lang="en-US">
                <a:latin typeface="Times New Roman" charset="0"/>
                <a:ea typeface="ＭＳ Ｐゴシック" charset="-128"/>
                <a:cs typeface="ＭＳ Ｐゴシック" charset="-128"/>
              </a:rPr>
              <a:pPr/>
              <a:t>24</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27704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p:spPr>
        <p:txBody>
          <a:bodyPr/>
          <a:lstStyle/>
          <a:p>
            <a:r>
              <a:rPr lang="en-US" dirty="0">
                <a:latin typeface="Times New Roman" charset="0"/>
              </a:rPr>
              <a:t>http://</a:t>
            </a:r>
            <a:r>
              <a:rPr lang="en-US" dirty="0" err="1">
                <a:latin typeface="Times New Roman" charset="0"/>
              </a:rPr>
              <a:t>www.youtube.com/watch?v</a:t>
            </a:r>
            <a:r>
              <a:rPr lang="en-US" dirty="0">
                <a:latin typeface="Times New Roman" charset="0"/>
              </a:rPr>
              <a:t>=sA2zYD2A45c  ---- North, South, East, West, right, left, up, down, in front of, behind, etc</a:t>
            </a:r>
          </a:p>
        </p:txBody>
      </p:sp>
      <p:sp>
        <p:nvSpPr>
          <p:cNvPr id="40964" name="Slide Number Placeholder 3"/>
          <p:cNvSpPr>
            <a:spLocks noGrp="1"/>
          </p:cNvSpPr>
          <p:nvPr>
            <p:ph type="sldNum" sz="quarter" idx="5"/>
          </p:nvPr>
        </p:nvSpPr>
        <p:spPr>
          <a:noFill/>
        </p:spPr>
        <p:txBody>
          <a:bodyPr/>
          <a:lstStyle/>
          <a:p>
            <a:fld id="{5F89103D-F879-2542-9CCF-393E107BFB0D}" type="slidenum">
              <a:rPr lang="en-US">
                <a:latin typeface="Times New Roman" charset="0"/>
                <a:ea typeface="ＭＳ Ｐゴシック" charset="-128"/>
                <a:cs typeface="ＭＳ Ｐゴシック" charset="-128"/>
              </a:rPr>
              <a:pPr/>
              <a:t>25</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051923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p:spPr>
        <p:txBody>
          <a:bodyPr/>
          <a:lstStyle/>
          <a:p>
            <a:r>
              <a:rPr lang="en-US" smtClean="0">
                <a:latin typeface="Times New Roman" charset="0"/>
              </a:rPr>
              <a:t>All depends on frame of reference….if person on the ground is looking up (ground is their reference point), you (in the roller coaster) are in motion….if you are on the roller coaster and the person next to you (reference point) is not in motion because their position (their seat) is not changing</a:t>
            </a:r>
          </a:p>
        </p:txBody>
      </p:sp>
      <p:sp>
        <p:nvSpPr>
          <p:cNvPr id="49156" name="Slide Number Placeholder 3"/>
          <p:cNvSpPr>
            <a:spLocks noGrp="1"/>
          </p:cNvSpPr>
          <p:nvPr>
            <p:ph type="sldNum" sz="quarter" idx="5"/>
          </p:nvPr>
        </p:nvSpPr>
        <p:spPr>
          <a:noFill/>
        </p:spPr>
        <p:txBody>
          <a:bodyPr/>
          <a:lstStyle/>
          <a:p>
            <a:fld id="{026955F6-D2C1-A047-8D6D-488241378937}" type="slidenum">
              <a:rPr lang="en-US">
                <a:latin typeface="Times New Roman" charset="0"/>
                <a:ea typeface="ＭＳ Ｐゴシック" charset="-128"/>
                <a:cs typeface="ＭＳ Ｐゴシック" charset="-128"/>
              </a:rPr>
              <a:pPr/>
              <a:t>32</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20687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smtClean="0"/>
              <a:t>List words on the board….wait for students to say the word LOCATION. </a:t>
            </a:r>
          </a:p>
        </p:txBody>
      </p:sp>
      <p:sp>
        <p:nvSpPr>
          <p:cNvPr id="24580" name="Slide Number Placeholder 3"/>
          <p:cNvSpPr>
            <a:spLocks noGrp="1"/>
          </p:cNvSpPr>
          <p:nvPr>
            <p:ph type="sldNum" sz="quarter" idx="5"/>
          </p:nvPr>
        </p:nvSpPr>
        <p:spPr bwMode="auto">
          <a:noFill/>
          <a:ln>
            <a:miter lim="800000"/>
            <a:headEnd/>
            <a:tailEnd/>
          </a:ln>
        </p:spPr>
        <p:txBody>
          <a:bodyPr/>
          <a:lstStyle/>
          <a:p>
            <a:fld id="{DA03FABC-93DE-418A-AF7F-D75620155244}" type="slidenum">
              <a:rPr lang="en-US"/>
              <a:pPr/>
              <a:t>5</a:t>
            </a:fld>
            <a:endParaRPr lang="en-US"/>
          </a:p>
        </p:txBody>
      </p:sp>
    </p:spTree>
    <p:extLst>
      <p:ext uri="{BB962C8B-B14F-4D97-AF65-F5344CB8AC3E}">
        <p14:creationId xmlns:p14="http://schemas.microsoft.com/office/powerpoint/2010/main" val="241328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r>
              <a:rPr lang="en-US" smtClean="0"/>
              <a:t>Teacher ask questions about the picture….1. What is happening in the picture? A: She is doing a long jump, she is in motion. 2. What is motion? A: The change in position over time. 3. What changes in positions do you see? A: Horizontal and vertical positions change. </a:t>
            </a:r>
          </a:p>
          <a:p>
            <a:pPr eaLnBrk="1" hangingPunct="1">
              <a:spcBef>
                <a:spcPct val="0"/>
              </a:spcBef>
            </a:pPr>
            <a:endParaRPr lang="en-US" smtClean="0"/>
          </a:p>
          <a:p>
            <a:pPr eaLnBrk="1" hangingPunct="1">
              <a:spcBef>
                <a:spcPct val="0"/>
              </a:spcBef>
            </a:pPr>
            <a:r>
              <a:rPr lang="en-US" smtClean="0"/>
              <a:t>Picture shows athlete at several positions during a long jump. If you were to watch her jump, you would see that she is in motion. Remember that motion is the change in position over time. As she jumps, both her horizontal and vertical positions change. If you missed the actual jump, you would still know that motion occurred because of the distance between her starting and ending positions. </a:t>
            </a:r>
            <a:r>
              <a:rPr lang="en-US" b="1" smtClean="0"/>
              <a:t>A change in position is evidence that motion happened. </a:t>
            </a:r>
          </a:p>
        </p:txBody>
      </p:sp>
      <p:sp>
        <p:nvSpPr>
          <p:cNvPr id="29700" name="Slide Number Placeholder 3"/>
          <p:cNvSpPr>
            <a:spLocks noGrp="1"/>
          </p:cNvSpPr>
          <p:nvPr>
            <p:ph type="sldNum" sz="quarter" idx="5"/>
          </p:nvPr>
        </p:nvSpPr>
        <p:spPr bwMode="auto">
          <a:noFill/>
          <a:ln>
            <a:miter lim="800000"/>
            <a:headEnd/>
            <a:tailEnd/>
          </a:ln>
        </p:spPr>
        <p:txBody>
          <a:bodyPr/>
          <a:lstStyle/>
          <a:p>
            <a:fld id="{0F817454-39A6-49DA-BCF6-193CF8B9CB45}" type="slidenum">
              <a:rPr lang="en-US"/>
              <a:pPr/>
              <a:t>9</a:t>
            </a:fld>
            <a:endParaRPr lang="en-US"/>
          </a:p>
        </p:txBody>
      </p:sp>
    </p:spTree>
    <p:extLst>
      <p:ext uri="{BB962C8B-B14F-4D97-AF65-F5344CB8AC3E}">
        <p14:creationId xmlns:p14="http://schemas.microsoft.com/office/powerpoint/2010/main" val="165637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dirty="0" smtClean="0"/>
              <a:t>Choose 1 student…have them come to the front of the room and tell them to take a good hard look at the classroom. Send this student to the hall. Instruct the class to very quickly and quietly all change seats. Have the student come back in the classroom. Ask the student what has happened? Has there been motion? How could they know without have seeing the motion themselves? Lead to the answer of a change in position (all the students have changed location, aka their seats) is evidence of motion (a change in position). </a:t>
            </a:r>
          </a:p>
          <a:p>
            <a:endParaRPr lang="en-US" dirty="0" smtClean="0"/>
          </a:p>
          <a:p>
            <a:r>
              <a:rPr lang="en-US" dirty="0" smtClean="0"/>
              <a:t>You did not see them change seats, but you still know that motion occurred because of the distance between the students starting and ending positions (their original seat to changed seat). </a:t>
            </a:r>
            <a:r>
              <a:rPr lang="en-US" b="1" dirty="0" smtClean="0"/>
              <a:t>A change in position is evidence that motion happened. </a:t>
            </a:r>
          </a:p>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D4D9045B-B631-45C9-BA59-A1B170BE5403}" type="slidenum">
              <a:rPr lang="en-US"/>
              <a:pPr/>
              <a:t>10</a:t>
            </a:fld>
            <a:endParaRPr lang="en-US"/>
          </a:p>
        </p:txBody>
      </p:sp>
    </p:spTree>
    <p:extLst>
      <p:ext uri="{BB962C8B-B14F-4D97-AF65-F5344CB8AC3E}">
        <p14:creationId xmlns:p14="http://schemas.microsoft.com/office/powerpoint/2010/main" val="147070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p:spPr>
        <p:txBody>
          <a:bodyPr/>
          <a:lstStyle/>
          <a:p>
            <a:r>
              <a:rPr lang="en-US" dirty="0">
                <a:latin typeface="Times New Roman" charset="0"/>
              </a:rPr>
              <a:t>http://www.youtube.com/watch?v=o8feGzdsQOU</a:t>
            </a:r>
          </a:p>
        </p:txBody>
      </p:sp>
      <p:sp>
        <p:nvSpPr>
          <p:cNvPr id="18436" name="Slide Number Placeholder 3"/>
          <p:cNvSpPr>
            <a:spLocks noGrp="1"/>
          </p:cNvSpPr>
          <p:nvPr>
            <p:ph type="sldNum" sz="quarter" idx="5"/>
          </p:nvPr>
        </p:nvSpPr>
        <p:spPr>
          <a:noFill/>
        </p:spPr>
        <p:txBody>
          <a:bodyPr/>
          <a:lstStyle/>
          <a:p>
            <a:fld id="{FA651593-7CC9-404E-965F-E32D940D5408}" type="slidenum">
              <a:rPr lang="en-US">
                <a:latin typeface="Times New Roman" charset="0"/>
                <a:ea typeface="ＭＳ Ｐゴシック" charset="-128"/>
                <a:cs typeface="ＭＳ Ｐゴシック" charset="-128"/>
              </a:rPr>
              <a:pPr/>
              <a:t>11</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113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p:spPr>
        <p:txBody>
          <a:bodyPr/>
          <a:lstStyle/>
          <a:p>
            <a:endParaRPr lang="en-US">
              <a:latin typeface="Times New Roman" charset="0"/>
            </a:endParaRPr>
          </a:p>
        </p:txBody>
      </p:sp>
      <p:sp>
        <p:nvSpPr>
          <p:cNvPr id="20484" name="Slide Number Placeholder 3"/>
          <p:cNvSpPr>
            <a:spLocks noGrp="1"/>
          </p:cNvSpPr>
          <p:nvPr>
            <p:ph type="sldNum" sz="quarter" idx="5"/>
          </p:nvPr>
        </p:nvSpPr>
        <p:spPr>
          <a:noFill/>
        </p:spPr>
        <p:txBody>
          <a:bodyPr/>
          <a:lstStyle/>
          <a:p>
            <a:fld id="{98A96D66-D0D6-314D-82F4-AB96363B9EA3}" type="slidenum">
              <a:rPr lang="en-US">
                <a:latin typeface="Times New Roman" charset="0"/>
                <a:ea typeface="ＭＳ Ｐゴシック" charset="-128"/>
                <a:cs typeface="ＭＳ Ｐゴシック" charset="-128"/>
              </a:rPr>
              <a:pPr/>
              <a:t>12</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505742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p:spPr>
        <p:txBody>
          <a:bodyPr/>
          <a:lstStyle/>
          <a:p>
            <a:endParaRPr lang="en-US">
              <a:latin typeface="Times New Roman" charset="0"/>
            </a:endParaRPr>
          </a:p>
        </p:txBody>
      </p:sp>
      <p:sp>
        <p:nvSpPr>
          <p:cNvPr id="22532" name="Slide Number Placeholder 3"/>
          <p:cNvSpPr>
            <a:spLocks noGrp="1"/>
          </p:cNvSpPr>
          <p:nvPr>
            <p:ph type="sldNum" sz="quarter" idx="5"/>
          </p:nvPr>
        </p:nvSpPr>
        <p:spPr>
          <a:noFill/>
        </p:spPr>
        <p:txBody>
          <a:bodyPr/>
          <a:lstStyle/>
          <a:p>
            <a:fld id="{A80E03D2-084C-1740-BAEC-3A1C4F941872}" type="slidenum">
              <a:rPr lang="en-US">
                <a:latin typeface="Times New Roman" charset="0"/>
                <a:ea typeface="ＭＳ Ｐゴシック" charset="-128"/>
                <a:cs typeface="ＭＳ Ｐゴシック" charset="-128"/>
              </a:rPr>
              <a:pPr/>
              <a:t>13</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77896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p:spPr>
        <p:txBody>
          <a:bodyPr/>
          <a:lstStyle/>
          <a:p>
            <a:endParaRPr lang="en-US">
              <a:latin typeface="Times New Roman" charset="0"/>
            </a:endParaRPr>
          </a:p>
        </p:txBody>
      </p:sp>
      <p:sp>
        <p:nvSpPr>
          <p:cNvPr id="25604" name="Slide Number Placeholder 3"/>
          <p:cNvSpPr>
            <a:spLocks noGrp="1"/>
          </p:cNvSpPr>
          <p:nvPr>
            <p:ph type="sldNum" sz="quarter" idx="5"/>
          </p:nvPr>
        </p:nvSpPr>
        <p:spPr>
          <a:noFill/>
        </p:spPr>
        <p:txBody>
          <a:bodyPr/>
          <a:lstStyle/>
          <a:p>
            <a:fld id="{B0D0BD61-452C-E04E-94F7-635EDF37081D}" type="slidenum">
              <a:rPr lang="en-US">
                <a:latin typeface="Times New Roman" charset="0"/>
                <a:ea typeface="ＭＳ Ｐゴシック" charset="-128"/>
                <a:cs typeface="ＭＳ Ｐゴシック" charset="-128"/>
              </a:rPr>
              <a:pPr/>
              <a:t>15</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99473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a:latin typeface="Times New Roman" charset="0"/>
            </a:endParaRPr>
          </a:p>
        </p:txBody>
      </p:sp>
      <p:sp>
        <p:nvSpPr>
          <p:cNvPr id="32772" name="Slide Number Placeholder 3"/>
          <p:cNvSpPr>
            <a:spLocks noGrp="1"/>
          </p:cNvSpPr>
          <p:nvPr>
            <p:ph type="sldNum" sz="quarter" idx="5"/>
          </p:nvPr>
        </p:nvSpPr>
        <p:spPr>
          <a:noFill/>
        </p:spPr>
        <p:txBody>
          <a:bodyPr/>
          <a:lstStyle/>
          <a:p>
            <a:fld id="{8EE48283-5713-B94D-8CA8-DDF088EAA605}" type="slidenum">
              <a:rPr lang="en-US">
                <a:latin typeface="Times New Roman" charset="0"/>
                <a:ea typeface="ＭＳ Ｐゴシック" charset="-128"/>
                <a:cs typeface="ＭＳ Ｐゴシック" charset="-128"/>
              </a:rPr>
              <a:pPr/>
              <a:t>21</a:t>
            </a:fld>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8604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BFFA24-00A8-415E-A3F0-EA0E34FFEE00}" type="datetime1">
              <a:rPr lang="en-US" smtClean="0"/>
              <a:pPr/>
              <a:t>10/28/2015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B545AC-5569-4B13-A9D7-E042117F73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E851A-127C-4B3B-8EF5-D22D5B25A836}" type="datetime1">
              <a:rPr lang="en-US" smtClean="0"/>
              <a:pPr/>
              <a:t>10/28/2015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95C0DC7-FF31-446C-BB8B-E4E250A9A0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2DD35-AD10-4A5E-A243-FE4CF18D2F2D}" type="datetime1">
              <a:rPr lang="en-US" smtClean="0"/>
              <a:pPr/>
              <a:t>10/28/2015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361B03-14F8-4F1B-A69D-56B4C05956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C176999-D58C-BB49-BC8B-6B1AF2D86D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4869E-64B8-421D-A90A-193EB41206DE}" type="datetime1">
              <a:rPr lang="en-US" smtClean="0"/>
              <a:pPr/>
              <a:t>10/28/2015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5EBC99-E3D8-47AE-8E08-21CBA7651C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FEE29-66CB-4B41-90FA-19178D41238B}" type="datetime1">
              <a:rPr lang="en-US" smtClean="0"/>
              <a:pPr/>
              <a:t>10/28/2015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F74890-9946-4394-9B11-E4304058E7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F37B1-F558-4F79-BFF5-F8C7B9525CB5}" type="datetime1">
              <a:rPr lang="en-US" smtClean="0"/>
              <a:pPr/>
              <a:t>10/28/2015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5C6A07B-2158-4E58-8735-937F52DCDE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271F0-8E13-433B-9878-B80DBC2BB720}" type="datetime1">
              <a:rPr lang="en-US" smtClean="0"/>
              <a:pPr/>
              <a:t>10/28/2015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FA7B4E6-60BA-4799-8D70-3B48A94404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11818-85FF-4119-A2F4-22DE58AAF922}" type="datetime1">
              <a:rPr lang="en-US" smtClean="0"/>
              <a:pPr/>
              <a:t>10/28/2015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B9293E5-22D9-4048-A77C-9138C4EC91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7F4CF-A854-43B9-8637-7FB63F5138EB}" type="datetime1">
              <a:rPr lang="en-US" smtClean="0"/>
              <a:pPr/>
              <a:t>10/28/2015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C5A0EE6-827C-4BEA-90A3-B14568701A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146C6-9D35-4E28-8145-47A98436ED1D}" type="datetime1">
              <a:rPr lang="en-US" smtClean="0"/>
              <a:pPr/>
              <a:t>10/28/2015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76AF68C-3A86-4E2A-9249-8ED8511B66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AC022-542A-47AD-A308-510F63EA078F}" type="datetime1">
              <a:rPr lang="en-US" smtClean="0"/>
              <a:pPr/>
              <a:t>10/28/2015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E77F341-5FAC-476B-B650-3E8DC67B75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31E2F-28DB-481A-A34C-F0DE6E3554C2}" type="datetime1">
              <a:rPr lang="en-US" smtClean="0"/>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F6427-5EF2-465B-B8DD-481A2BA592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iQM0btlfO1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www.youtube.com/watch?v=hZnahd7zKE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youtube.com/watch?v=sA2zYD2A45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pPr eaLnBrk="1" hangingPunct="1"/>
            <a:r>
              <a:rPr lang="en-US" sz="4000" dirty="0" smtClean="0">
                <a:effectLst>
                  <a:outerShdw blurRad="38100" dist="38100" dir="2700000" algn="tl">
                    <a:srgbClr val="FFFFFF"/>
                  </a:outerShdw>
                </a:effectLst>
              </a:rPr>
              <a:t>Athletics Women’s 4 </a:t>
            </a:r>
            <a:r>
              <a:rPr lang="en-US" sz="4000" dirty="0" err="1" smtClean="0">
                <a:effectLst>
                  <a:outerShdw blurRad="38100" dist="38100" dir="2700000" algn="tl">
                    <a:srgbClr val="FFFFFF"/>
                  </a:outerShdw>
                </a:effectLst>
              </a:rPr>
              <a:t>x</a:t>
            </a:r>
            <a:r>
              <a:rPr lang="en-US" sz="4000" dirty="0" smtClean="0">
                <a:effectLst>
                  <a:outerShdw blurRad="38100" dist="38100" dir="2700000" algn="tl">
                    <a:srgbClr val="FFFFFF"/>
                  </a:outerShdw>
                </a:effectLst>
              </a:rPr>
              <a:t> 100 meter Relay Final – USA World Record</a:t>
            </a:r>
          </a:p>
        </p:txBody>
      </p:sp>
      <p:sp>
        <p:nvSpPr>
          <p:cNvPr id="1536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en-US" sz="3800" smtClean="0">
                <a:effectLst>
                  <a:outerShdw blurRad="38100" dist="38100" dir="2700000" algn="tl">
                    <a:srgbClr val="0064E2"/>
                  </a:outerShdw>
                </a:effectLst>
              </a:rPr>
              <a:t>Place:  London 2012 Olympic Games</a:t>
            </a:r>
          </a:p>
          <a:p>
            <a:pPr eaLnBrk="1" hangingPunct="1"/>
            <a:r>
              <a:rPr lang="en-US" sz="3800" smtClean="0">
                <a:effectLst>
                  <a:outerShdw blurRad="38100" dist="38100" dir="2700000" algn="tl">
                    <a:srgbClr val="0064E2"/>
                  </a:outerShdw>
                </a:effectLst>
                <a:hlinkClick r:id="rId3"/>
              </a:rPr>
              <a:t>Your task: </a:t>
            </a:r>
            <a:r>
              <a:rPr lang="en-US" sz="3800" smtClean="0">
                <a:solidFill>
                  <a:srgbClr val="FFFFFF"/>
                </a:solidFill>
                <a:effectLst>
                  <a:outerShdw blurRad="38100" dist="38100" dir="2700000" algn="tl">
                    <a:srgbClr val="0064E2"/>
                  </a:outerShdw>
                </a:effectLst>
                <a:hlinkClick r:id="rId3"/>
              </a:rPr>
              <a:t> To watch with open eyes and </a:t>
            </a:r>
            <a:r>
              <a:rPr lang="en-US" sz="3800" smtClean="0">
                <a:solidFill>
                  <a:srgbClr val="FF6666"/>
                </a:solidFill>
                <a:effectLst>
                  <a:outerShdw blurRad="38100" dist="38100" dir="2700000" algn="tl">
                    <a:srgbClr val="FFFFFF"/>
                  </a:outerShdw>
                </a:effectLst>
                <a:hlinkClick r:id="rId3"/>
              </a:rPr>
              <a:t>observe</a:t>
            </a:r>
            <a:r>
              <a:rPr lang="en-US" sz="3800" smtClean="0">
                <a:solidFill>
                  <a:srgbClr val="FFFFFF"/>
                </a:solidFill>
                <a:effectLst>
                  <a:outerShdw blurRad="38100" dist="38100" dir="2700000" algn="tl">
                    <a:srgbClr val="0064E2"/>
                  </a:outerShdw>
                </a:effectLst>
                <a:hlinkClick r:id="rId3"/>
              </a:rPr>
              <a:t> what you see going on in the 4 x 100 meter final race.</a:t>
            </a:r>
            <a:endParaRPr lang="en-US" sz="3800" dirty="0" smtClean="0">
              <a:solidFill>
                <a:srgbClr val="FFFFFF"/>
              </a:solidFill>
              <a:effectLst>
                <a:outerShdw blurRad="38100" dist="38100" dir="2700000" algn="tl">
                  <a:srgbClr val="0064E2"/>
                </a:outerShdw>
              </a:effectLst>
              <a:hlinkClick r:id="rId3"/>
            </a:endParaRPr>
          </a:p>
        </p:txBody>
      </p:sp>
      <p:pic>
        <p:nvPicPr>
          <p:cNvPr id="17412" name="Picture 3" descr="relay race 2012 .jpg"/>
          <p:cNvPicPr>
            <a:picLocks noChangeAspect="1"/>
          </p:cNvPicPr>
          <p:nvPr/>
        </p:nvPicPr>
        <p:blipFill>
          <a:blip r:embed="rId4" cstate="print"/>
          <a:srcRect/>
          <a:stretch>
            <a:fillRect/>
          </a:stretch>
        </p:blipFill>
        <p:spPr bwMode="auto">
          <a:xfrm>
            <a:off x="2971800" y="4800600"/>
            <a:ext cx="3063875" cy="201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a:bodyPr>
          <a:lstStyle/>
          <a:p>
            <a:r>
              <a:rPr lang="en-US" sz="5500" dirty="0" smtClean="0">
                <a:effectLst>
                  <a:outerShdw blurRad="38100" dist="38100" dir="2700000" algn="tl">
                    <a:srgbClr val="0064E2"/>
                  </a:outerShdw>
                </a:effectLst>
              </a:rPr>
              <a:t>Lets try this ourselves! </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5000" u="sng" dirty="0" smtClean="0">
                <a:effectLst>
                  <a:outerShdw blurRad="38100" dist="38100" dir="2700000" algn="tl">
                    <a:srgbClr val="0064E2"/>
                  </a:outerShdw>
                </a:effectLst>
              </a:rPr>
              <a:t>Conclusion</a:t>
            </a:r>
            <a:r>
              <a:rPr lang="en-US" sz="5000" dirty="0" smtClean="0">
                <a:effectLst>
                  <a:outerShdw blurRad="38100" dist="38100" dir="2700000" algn="tl">
                    <a:srgbClr val="0064E2"/>
                  </a:outerShdw>
                </a:effectLst>
              </a:rPr>
              <a:t>: A change in position is </a:t>
            </a:r>
            <a:r>
              <a:rPr lang="en-US" sz="5000" u="sng" dirty="0" smtClean="0">
                <a:solidFill>
                  <a:schemeClr val="accent4"/>
                </a:solidFill>
                <a:effectLst>
                  <a:outerShdw blurRad="38100" dist="38100" dir="2700000" algn="tl">
                    <a:srgbClr val="0064E2"/>
                  </a:outerShdw>
                </a:effectLst>
              </a:rPr>
              <a:t>evidence</a:t>
            </a:r>
            <a:r>
              <a:rPr lang="en-US" sz="5000" dirty="0" smtClean="0">
                <a:effectLst>
                  <a:outerShdw blurRad="38100" dist="38100" dir="2700000" algn="tl">
                    <a:srgbClr val="0064E2"/>
                  </a:outerShdw>
                </a:effectLst>
              </a:rPr>
              <a:t> that </a:t>
            </a:r>
            <a:r>
              <a:rPr lang="en-US" sz="5000" u="sng" dirty="0" smtClean="0">
                <a:solidFill>
                  <a:srgbClr val="FF0000"/>
                </a:solidFill>
                <a:effectLst>
                  <a:outerShdw blurRad="38100" dist="38100" dir="2700000" algn="tl">
                    <a:srgbClr val="0064E2"/>
                  </a:outerShdw>
                </a:effectLst>
              </a:rPr>
              <a:t>motion has happened</a:t>
            </a:r>
            <a:r>
              <a:rPr lang="en-US" sz="5000" dirty="0" smtClean="0">
                <a:effectLst>
                  <a:outerShdw blurRad="38100" dist="38100" dir="2700000" algn="tl">
                    <a:srgbClr val="0064E2"/>
                  </a:outerShdw>
                </a:effectLst>
              </a:rPr>
              <a:t>. </a:t>
            </a:r>
          </a:p>
        </p:txBody>
      </p:sp>
      <p:pic>
        <p:nvPicPr>
          <p:cNvPr id="4" name="Picture 3"/>
          <p:cNvPicPr>
            <a:picLocks noChangeAspect="1"/>
          </p:cNvPicPr>
          <p:nvPr/>
        </p:nvPicPr>
        <p:blipFill>
          <a:blip r:embed="rId3"/>
          <a:stretch>
            <a:fillRect/>
          </a:stretch>
        </p:blipFill>
        <p:spPr>
          <a:xfrm>
            <a:off x="0" y="228600"/>
            <a:ext cx="1244489"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sz="6000" dirty="0"/>
              <a:t>What is Motion??</a:t>
            </a:r>
          </a:p>
        </p:txBody>
      </p:sp>
      <p:pic>
        <p:nvPicPr>
          <p:cNvPr id="17411" name="Picture 8" descr="ag00012_"/>
          <p:cNvPicPr>
            <a:picLocks noGrp="1" noChangeAspect="1" noChangeArrowheads="1" noCrop="1"/>
          </p:cNvPicPr>
          <p:nvPr>
            <p:ph sz="half" idx="2"/>
          </p:nvPr>
        </p:nvPicPr>
        <p:blipFill>
          <a:blip r:embed="rId3"/>
          <a:srcRect/>
          <a:stretch>
            <a:fillRect/>
          </a:stretch>
        </p:blipFill>
        <p:spPr>
          <a:xfrm>
            <a:off x="2895600" y="2971800"/>
            <a:ext cx="3657600" cy="2633663"/>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5"/>
          <p:cNvSpPr>
            <a:spLocks noGrp="1" noChangeArrowheads="1"/>
          </p:cNvSpPr>
          <p:nvPr>
            <p:ph type="title"/>
          </p:nvPr>
        </p:nvSpPr>
        <p:spPr>
          <a:xfrm>
            <a:off x="685800" y="762000"/>
            <a:ext cx="8458200" cy="1143000"/>
          </a:xfrm>
        </p:spPr>
        <p:style>
          <a:lnRef idx="1">
            <a:schemeClr val="accent4"/>
          </a:lnRef>
          <a:fillRef idx="3">
            <a:schemeClr val="accent4"/>
          </a:fillRef>
          <a:effectRef idx="2">
            <a:schemeClr val="accent4"/>
          </a:effectRef>
          <a:fontRef idx="minor">
            <a:schemeClr val="lt1"/>
          </a:fontRef>
        </p:style>
        <p:txBody>
          <a:bodyPr/>
          <a:lstStyle/>
          <a:p>
            <a:pPr eaLnBrk="1" hangingPunct="1"/>
            <a:r>
              <a:rPr lang="en-US" sz="4800" dirty="0"/>
              <a:t>Motion</a:t>
            </a:r>
          </a:p>
        </p:txBody>
      </p:sp>
      <p:sp>
        <p:nvSpPr>
          <p:cNvPr id="19459" name="Rectangle 6"/>
          <p:cNvSpPr>
            <a:spLocks noGrp="1" noChangeArrowheads="1"/>
          </p:cNvSpPr>
          <p:nvPr>
            <p:ph idx="1"/>
          </p:nvPr>
        </p:nvSpPr>
        <p:spPr>
          <a:xfrm>
            <a:off x="685800" y="2209800"/>
            <a:ext cx="8458200" cy="44958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eaLnBrk="1" hangingPunct="1">
              <a:lnSpc>
                <a:spcPct val="95000"/>
              </a:lnSpc>
              <a:buFont typeface="Wingdings" charset="2"/>
              <a:buNone/>
            </a:pPr>
            <a:r>
              <a:rPr lang="en-US" sz="4200" b="1" u="sng" dirty="0"/>
              <a:t>Motion</a:t>
            </a:r>
            <a:r>
              <a:rPr lang="en-US" sz="4200" b="1" dirty="0"/>
              <a:t> is the change of position over time.</a:t>
            </a:r>
            <a:endParaRPr lang="en-US" sz="4200" b="1" u="sng" dirty="0"/>
          </a:p>
          <a:p>
            <a:pPr eaLnBrk="1" hangingPunct="1">
              <a:lnSpc>
                <a:spcPct val="95000"/>
              </a:lnSpc>
              <a:buFont typeface="Wingdings" charset="2"/>
              <a:buNone/>
            </a:pPr>
            <a:endParaRPr lang="en-US" sz="4200" b="1" dirty="0"/>
          </a:p>
          <a:p>
            <a:pPr eaLnBrk="1" hangingPunct="1">
              <a:lnSpc>
                <a:spcPct val="95000"/>
              </a:lnSpc>
              <a:buFont typeface="Wingdings" charset="2"/>
              <a:buNone/>
            </a:pPr>
            <a:r>
              <a:rPr lang="en-US" sz="4200" b="1" dirty="0"/>
              <a:t>	When describing motion, the answer depends on the </a:t>
            </a:r>
            <a:r>
              <a:rPr lang="en-US" sz="4200" b="1" u="sng" dirty="0"/>
              <a:t>position</a:t>
            </a:r>
            <a:r>
              <a:rPr lang="en-US" sz="4200" b="1" dirty="0"/>
              <a:t> and </a:t>
            </a:r>
            <a:r>
              <a:rPr lang="en-US" sz="4200" b="1" u="sng" dirty="0"/>
              <a:t>motion</a:t>
            </a:r>
            <a:r>
              <a:rPr lang="en-US" sz="4200" b="1" dirty="0"/>
              <a:t> of the person observing you.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5"/>
          <p:cNvSpPr>
            <a:spLocks noGrp="1" noChangeArrowheads="1"/>
          </p:cNvSpPr>
          <p:nvPr>
            <p:ph type="title"/>
          </p:nvPr>
        </p:nvSpPr>
        <p:spPr>
          <a:xfrm>
            <a:off x="685800" y="762000"/>
            <a:ext cx="8458200" cy="1143000"/>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sz="4800" dirty="0"/>
              <a:t>Position</a:t>
            </a:r>
          </a:p>
        </p:txBody>
      </p:sp>
      <p:sp>
        <p:nvSpPr>
          <p:cNvPr id="21507" name="Rectangle 6"/>
          <p:cNvSpPr>
            <a:spLocks noGrp="1" noChangeArrowheads="1"/>
          </p:cNvSpPr>
          <p:nvPr>
            <p:ph idx="1"/>
          </p:nvPr>
        </p:nvSpPr>
        <p:spPr>
          <a:xfrm>
            <a:off x="685800" y="2209800"/>
            <a:ext cx="8458200" cy="4495800"/>
          </a:xfrm>
        </p:spPr>
        <p:style>
          <a:lnRef idx="1">
            <a:schemeClr val="accent1"/>
          </a:lnRef>
          <a:fillRef idx="2">
            <a:schemeClr val="accent1"/>
          </a:fillRef>
          <a:effectRef idx="1">
            <a:schemeClr val="accent1"/>
          </a:effectRef>
          <a:fontRef idx="minor">
            <a:schemeClr val="dk1"/>
          </a:fontRef>
        </p:style>
        <p:txBody>
          <a:bodyPr/>
          <a:lstStyle/>
          <a:p>
            <a:pPr eaLnBrk="1" hangingPunct="1">
              <a:lnSpc>
                <a:spcPct val="95000"/>
              </a:lnSpc>
              <a:buFont typeface="Wingdings" charset="2"/>
              <a:buNone/>
            </a:pPr>
            <a:r>
              <a:rPr lang="en-US" sz="4200" b="1" u="sng" dirty="0"/>
              <a:t>Position</a:t>
            </a:r>
            <a:r>
              <a:rPr lang="en-US" sz="4200" b="1" dirty="0"/>
              <a:t> describes where an object is.</a:t>
            </a:r>
          </a:p>
          <a:p>
            <a:pPr eaLnBrk="1" hangingPunct="1">
              <a:lnSpc>
                <a:spcPct val="95000"/>
              </a:lnSpc>
              <a:buFont typeface="Wingdings" charset="2"/>
              <a:buNone/>
            </a:pPr>
            <a:r>
              <a:rPr lang="en-US" sz="4200" b="1" dirty="0"/>
              <a:t>				</a:t>
            </a:r>
            <a:r>
              <a:rPr lang="en-US" sz="4200" b="1" i="1" dirty="0">
                <a:solidFill>
                  <a:srgbClr val="5CADFF"/>
                </a:solidFill>
              </a:rPr>
              <a:t>What’s your position</a:t>
            </a:r>
          </a:p>
          <a:p>
            <a:pPr eaLnBrk="1" hangingPunct="1">
              <a:lnSpc>
                <a:spcPct val="95000"/>
              </a:lnSpc>
              <a:buFont typeface="Wingdings" charset="2"/>
              <a:buNone/>
            </a:pPr>
            <a:r>
              <a:rPr lang="en-US" sz="4200" b="1" i="1" dirty="0">
                <a:solidFill>
                  <a:srgbClr val="5CADFF"/>
                </a:solidFill>
              </a:rPr>
              <a:t>				to the </a:t>
            </a:r>
            <a:r>
              <a:rPr lang="en-US" sz="4200" b="1" i="1" dirty="0" err="1">
                <a:solidFill>
                  <a:srgbClr val="5CADFF"/>
                </a:solidFill>
              </a:rPr>
              <a:t>SmartBoard</a:t>
            </a:r>
            <a:r>
              <a:rPr lang="en-US" sz="4200" b="1" i="1" dirty="0">
                <a:solidFill>
                  <a:srgbClr val="5CADFF"/>
                </a:solidFill>
              </a:rPr>
              <a:t>?</a:t>
            </a:r>
          </a:p>
          <a:p>
            <a:pPr eaLnBrk="1" hangingPunct="1">
              <a:lnSpc>
                <a:spcPct val="95000"/>
              </a:lnSpc>
              <a:buFont typeface="Wingdings" charset="2"/>
              <a:buNone/>
            </a:pPr>
            <a:endParaRPr lang="en-US" sz="4200" b="1" dirty="0"/>
          </a:p>
        </p:txBody>
      </p:sp>
      <p:pic>
        <p:nvPicPr>
          <p:cNvPr id="21508" name="Picture 3" descr="smartboard.jpg"/>
          <p:cNvPicPr>
            <a:picLocks noChangeAspect="1"/>
          </p:cNvPicPr>
          <p:nvPr/>
        </p:nvPicPr>
        <p:blipFill>
          <a:blip r:embed="rId3"/>
          <a:srcRect/>
          <a:stretch>
            <a:fillRect/>
          </a:stretch>
        </p:blipFill>
        <p:spPr bwMode="auto">
          <a:xfrm>
            <a:off x="6629400" y="3429000"/>
            <a:ext cx="2336800" cy="299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0"/>
            <a:ext cx="7924800" cy="1143000"/>
          </a:xfrm>
        </p:spPr>
        <p:style>
          <a:lnRef idx="1">
            <a:schemeClr val="accent2"/>
          </a:lnRef>
          <a:fillRef idx="3">
            <a:schemeClr val="accent2"/>
          </a:fillRef>
          <a:effectRef idx="2">
            <a:schemeClr val="accent2"/>
          </a:effectRef>
          <a:fontRef idx="minor">
            <a:schemeClr val="lt1"/>
          </a:fontRef>
        </p:style>
        <p:txBody>
          <a:bodyPr/>
          <a:lstStyle/>
          <a:p>
            <a:r>
              <a:rPr lang="en-US" sz="3200" dirty="0"/>
              <a:t>I live about 7 miles </a:t>
            </a:r>
            <a:r>
              <a:rPr lang="en-US" sz="3200" dirty="0" smtClean="0"/>
              <a:t>WEST </a:t>
            </a:r>
            <a:r>
              <a:rPr lang="en-US" sz="3200" dirty="0"/>
              <a:t>of </a:t>
            </a:r>
            <a:r>
              <a:rPr lang="en-US" sz="3200" dirty="0" smtClean="0"/>
              <a:t>JMMS</a:t>
            </a:r>
            <a:r>
              <a:rPr lang="en-US" sz="3200" dirty="0"/>
              <a:t>.</a:t>
            </a:r>
          </a:p>
        </p:txBody>
      </p:sp>
      <p:pic>
        <p:nvPicPr>
          <p:cNvPr id="23555" name="Picture 3" descr="IMG_4555.jpg"/>
          <p:cNvPicPr>
            <a:picLocks noChangeAspect="1"/>
          </p:cNvPicPr>
          <p:nvPr/>
        </p:nvPicPr>
        <p:blipFill>
          <a:blip r:embed="rId2"/>
          <a:srcRect/>
          <a:stretch>
            <a:fillRect/>
          </a:stretch>
        </p:blipFill>
        <p:spPr bwMode="auto">
          <a:xfrm>
            <a:off x="2057400" y="1141413"/>
            <a:ext cx="4379913" cy="571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838200" y="685800"/>
          <a:ext cx="7620000" cy="5781040"/>
        </p:xfrm>
        <a:graphic>
          <a:graphicData uri="http://schemas.openxmlformats.org/drawingml/2006/table">
            <a:tbl>
              <a:tblPr/>
              <a:tblGrid>
                <a:gridCol w="3810000"/>
                <a:gridCol w="3810000"/>
              </a:tblGrid>
              <a:tr h="812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Question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Notes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8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a:ln>
                            <a:noFill/>
                          </a:ln>
                          <a:solidFill>
                            <a:srgbClr val="003366"/>
                          </a:solidFill>
                          <a:effectLst/>
                          <a:latin typeface="Arial" charset="0"/>
                          <a:ea typeface="ＭＳ Ｐゴシック" charset="-128"/>
                          <a:cs typeface="ＭＳ Ｐゴシック" charset="-128"/>
                        </a:rPr>
                        <a:t>1.  What is a </a:t>
                      </a:r>
                      <a:r>
                        <a:rPr kumimoji="0" lang="en-US" sz="3800" b="0" i="0" u="none" strike="noStrike" cap="none" normalizeH="0" baseline="0">
                          <a:ln>
                            <a:noFill/>
                          </a:ln>
                          <a:solidFill>
                            <a:schemeClr val="tx1"/>
                          </a:solidFill>
                          <a:effectLst/>
                          <a:latin typeface="Arial" charset="0"/>
                          <a:ea typeface="ＭＳ Ｐゴシック" charset="-128"/>
                          <a:cs typeface="ＭＳ Ｐゴシック" charset="-128"/>
                        </a:rPr>
                        <a:t>reference point?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rgbClr val="003366"/>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rgbClr val="003366"/>
                          </a:solidFill>
                          <a:effectLst/>
                          <a:latin typeface="Arial" charset="0"/>
                          <a:ea typeface="ＭＳ Ｐゴシック" charset="-128"/>
                          <a:cs typeface="ＭＳ Ｐゴシック" charset="-128"/>
                        </a:rPr>
                        <a:t>A location (object or places </a:t>
                      </a:r>
                      <a:r>
                        <a:rPr kumimoji="0" lang="en-US" sz="4000" b="1" i="0" u="sng" strike="noStrike" cap="none" normalizeH="0" baseline="0">
                          <a:ln>
                            <a:noFill/>
                          </a:ln>
                          <a:solidFill>
                            <a:srgbClr val="FF0000"/>
                          </a:solidFill>
                          <a:effectLst/>
                          <a:latin typeface="Arial" charset="0"/>
                          <a:ea typeface="ＭＳ Ｐゴシック" charset="-128"/>
                          <a:cs typeface="ＭＳ Ｐゴシック" charset="-128"/>
                        </a:rPr>
                        <a:t>position</a:t>
                      </a:r>
                      <a:r>
                        <a:rPr kumimoji="0" lang="en-US" sz="4000" b="1" i="0" u="none" strike="noStrike" cap="none" normalizeH="0" baseline="0">
                          <a:ln>
                            <a:noFill/>
                          </a:ln>
                          <a:solidFill>
                            <a:srgbClr val="003366"/>
                          </a:solidFill>
                          <a:effectLst/>
                          <a:latin typeface="Arial" charset="0"/>
                          <a:ea typeface="ＭＳ Ｐゴシック" charset="-128"/>
                          <a:cs typeface="ＭＳ Ｐゴシック" charset="-128"/>
                        </a:rPr>
                        <a:t>) to which you </a:t>
                      </a:r>
                      <a:r>
                        <a:rPr kumimoji="0" lang="en-US" sz="4000" b="1" i="1" u="none" strike="noStrike" cap="none" normalizeH="0" baseline="0">
                          <a:ln>
                            <a:noFill/>
                          </a:ln>
                          <a:solidFill>
                            <a:srgbClr val="003366"/>
                          </a:solidFill>
                          <a:effectLst/>
                          <a:latin typeface="Arial" charset="0"/>
                          <a:ea typeface="ＭＳ Ｐゴシック" charset="-128"/>
                          <a:cs typeface="ＭＳ Ｐゴシック" charset="-128"/>
                        </a:rPr>
                        <a:t>compare</a:t>
                      </a:r>
                      <a:r>
                        <a:rPr kumimoji="0" lang="en-US" sz="4000" b="1" i="0" u="none" strike="noStrike" cap="none" normalizeH="0" baseline="0">
                          <a:ln>
                            <a:noFill/>
                          </a:ln>
                          <a:solidFill>
                            <a:srgbClr val="003366"/>
                          </a:solidFill>
                          <a:effectLst/>
                          <a:latin typeface="Arial" charset="0"/>
                          <a:ea typeface="ＭＳ Ｐゴシック" charset="-128"/>
                          <a:cs typeface="ＭＳ Ｐゴシック" charset="-128"/>
                        </a:rPr>
                        <a:t> other locations (or </a:t>
                      </a:r>
                      <a:r>
                        <a:rPr kumimoji="0" lang="en-US" sz="4000" b="1" i="0" u="sng" strike="noStrike" cap="none" normalizeH="0" baseline="0">
                          <a:ln>
                            <a:noFill/>
                          </a:ln>
                          <a:solidFill>
                            <a:srgbClr val="FF0000"/>
                          </a:solidFill>
                          <a:effectLst/>
                          <a:latin typeface="Arial" charset="0"/>
                          <a:ea typeface="ＭＳ Ｐゴシック" charset="-128"/>
                          <a:cs typeface="ＭＳ Ｐゴシック" charset="-128"/>
                        </a:rPr>
                        <a:t>positions</a:t>
                      </a:r>
                      <a:r>
                        <a:rPr kumimoji="0" lang="en-US" sz="4000" b="1" i="0" u="sng" strike="noStrike" cap="none" normalizeH="0" baseline="0">
                          <a:ln>
                            <a:noFill/>
                          </a:ln>
                          <a:solidFill>
                            <a:srgbClr val="003366"/>
                          </a:solidFill>
                          <a:effectLst/>
                          <a:latin typeface="Arial" charset="0"/>
                          <a:ea typeface="ＭＳ Ｐゴシック" charset="-128"/>
                          <a:cs typeface="ＭＳ Ｐゴシック" charset="-128"/>
                        </a:rPr>
                        <a:t>)</a:t>
                      </a:r>
                      <a:endParaRPr kumimoji="0" lang="en-US" sz="3800" b="0" i="0" u="none" strike="noStrike" cap="none" normalizeH="0" baseline="0">
                        <a:ln>
                          <a:noFill/>
                        </a:ln>
                        <a:solidFill>
                          <a:srgbClr val="003366"/>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bl>
          </a:graphicData>
        </a:graphic>
      </p:graphicFrame>
      <p:pic>
        <p:nvPicPr>
          <p:cNvPr id="3" name="Picture 2"/>
          <p:cNvPicPr>
            <a:picLocks noChangeAspect="1"/>
          </p:cNvPicPr>
          <p:nvPr/>
        </p:nvPicPr>
        <p:blipFill>
          <a:blip r:embed="rId3"/>
          <a:stretch>
            <a:fillRect/>
          </a:stretch>
        </p:blipFill>
        <p:spPr>
          <a:xfrm>
            <a:off x="7391400" y="0"/>
            <a:ext cx="1752600" cy="182429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a:t>Non example: A flying bird</a:t>
            </a:r>
          </a:p>
        </p:txBody>
      </p:sp>
      <p:pic>
        <p:nvPicPr>
          <p:cNvPr id="26627" name="Picture 2" descr="http://www.slrphotographyguide.com/images/bird-flying.jpg"/>
          <p:cNvPicPr>
            <a:picLocks noChangeAspect="1" noChangeArrowheads="1"/>
          </p:cNvPicPr>
          <p:nvPr/>
        </p:nvPicPr>
        <p:blipFill>
          <a:blip r:embed="rId2"/>
          <a:srcRect/>
          <a:stretch>
            <a:fillRect/>
          </a:stretch>
        </p:blipFill>
        <p:spPr bwMode="auto">
          <a:xfrm>
            <a:off x="1981200" y="2514600"/>
            <a:ext cx="47625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a:t>Example: A sidewalk</a:t>
            </a:r>
          </a:p>
        </p:txBody>
      </p:sp>
      <p:pic>
        <p:nvPicPr>
          <p:cNvPr id="27651" name="Picture 2" descr="http://www.repairfoundation.net/wp-content/uploads/2008/06/sidewalk01.jpg"/>
          <p:cNvPicPr>
            <a:picLocks noChangeAspect="1" noChangeArrowheads="1"/>
          </p:cNvPicPr>
          <p:nvPr/>
        </p:nvPicPr>
        <p:blipFill>
          <a:blip r:embed="rId2"/>
          <a:srcRect/>
          <a:stretch>
            <a:fillRect/>
          </a:stretch>
        </p:blipFill>
        <p:spPr bwMode="auto">
          <a:xfrm>
            <a:off x="1066800" y="2520950"/>
            <a:ext cx="7010400" cy="433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a:t>Non example: A moving bus</a:t>
            </a:r>
          </a:p>
        </p:txBody>
      </p:sp>
      <p:pic>
        <p:nvPicPr>
          <p:cNvPr id="28675" name="Picture 2" descr="http://www.southerninjurylawyer.com/media/2011/02/bus.jpg"/>
          <p:cNvPicPr>
            <a:picLocks noChangeAspect="1" noChangeArrowheads="1"/>
          </p:cNvPicPr>
          <p:nvPr/>
        </p:nvPicPr>
        <p:blipFill>
          <a:blip r:embed="rId2"/>
          <a:srcRect/>
          <a:stretch>
            <a:fillRect/>
          </a:stretch>
        </p:blipFill>
        <p:spPr bwMode="auto">
          <a:xfrm>
            <a:off x="1676400" y="2438400"/>
            <a:ext cx="5486400" cy="479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a:t>Non-example: A car at stoplight</a:t>
            </a:r>
          </a:p>
        </p:txBody>
      </p:sp>
      <p:pic>
        <p:nvPicPr>
          <p:cNvPr id="29699" name="Picture 6" descr="http://www.fmcsa.dot.gov/images/rt-forum-2006-ppt9-img3.jpg"/>
          <p:cNvPicPr>
            <a:picLocks noChangeAspect="1" noChangeArrowheads="1"/>
          </p:cNvPicPr>
          <p:nvPr/>
        </p:nvPicPr>
        <p:blipFill>
          <a:blip r:embed="rId2"/>
          <a:srcRect/>
          <a:stretch>
            <a:fillRect/>
          </a:stretch>
        </p:blipFill>
        <p:spPr bwMode="auto">
          <a:xfrm>
            <a:off x="1447800" y="2514600"/>
            <a:ext cx="57150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style>
          <a:lnRef idx="1">
            <a:schemeClr val="accent4"/>
          </a:lnRef>
          <a:fillRef idx="3">
            <a:schemeClr val="accent4"/>
          </a:fillRef>
          <a:effectRef idx="2">
            <a:schemeClr val="accent4"/>
          </a:effectRef>
          <a:fontRef idx="minor">
            <a:schemeClr val="lt1"/>
          </a:fontRef>
        </p:style>
        <p:txBody>
          <a:bodyPr>
            <a:noAutofit/>
          </a:bodyPr>
          <a:lstStyle/>
          <a:p>
            <a:r>
              <a:rPr lang="en-US" sz="4500" dirty="0" smtClean="0">
                <a:effectLst>
                  <a:outerShdw blurRad="38100" dist="38100" dir="2700000" algn="tl">
                    <a:srgbClr val="0064E2"/>
                  </a:outerShdw>
                </a:effectLst>
              </a:rPr>
              <a:t>What do you think today’s lesson is about???</a:t>
            </a:r>
          </a:p>
        </p:txBody>
      </p:sp>
      <p:pic>
        <p:nvPicPr>
          <p:cNvPr id="19459" name="Picture 4"/>
          <p:cNvPicPr>
            <a:picLocks noChangeAspect="1"/>
          </p:cNvPicPr>
          <p:nvPr/>
        </p:nvPicPr>
        <p:blipFill>
          <a:blip r:embed="rId2" cstate="print"/>
          <a:srcRect/>
          <a:stretch>
            <a:fillRect/>
          </a:stretch>
        </p:blipFill>
        <p:spPr bwMode="auto">
          <a:xfrm>
            <a:off x="1447800" y="1981200"/>
            <a:ext cx="6096000"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a:t>Example: A tree</a:t>
            </a:r>
          </a:p>
        </p:txBody>
      </p:sp>
      <p:pic>
        <p:nvPicPr>
          <p:cNvPr id="30723" name="Picture 2" descr="http://www.soskids.arkansas.gov/supportfiles/state_symbols/lg-photos/pine_tree.jpg"/>
          <p:cNvPicPr>
            <a:picLocks noChangeAspect="1" noChangeArrowheads="1"/>
          </p:cNvPicPr>
          <p:nvPr/>
        </p:nvPicPr>
        <p:blipFill>
          <a:blip r:embed="rId2"/>
          <a:srcRect/>
          <a:stretch>
            <a:fillRect/>
          </a:stretch>
        </p:blipFill>
        <p:spPr bwMode="auto">
          <a:xfrm>
            <a:off x="1676400" y="2286000"/>
            <a:ext cx="5257800" cy="486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066800" y="990600"/>
          <a:ext cx="7239000" cy="5181600"/>
        </p:xfrm>
        <a:graphic>
          <a:graphicData uri="http://schemas.openxmlformats.org/drawingml/2006/table">
            <a:tbl>
              <a:tblPr/>
              <a:tblGrid>
                <a:gridCol w="3619500"/>
                <a:gridCol w="3619500"/>
              </a:tblGrid>
              <a:tr h="809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1" charset="0"/>
                          <a:ea typeface="ＭＳ Ｐゴシック" pitchFamily="-1" charset="-128"/>
                          <a:cs typeface="ＭＳ Ｐゴシック" pitchFamily="-1" charset="-128"/>
                        </a:rPr>
                        <a:t>Question</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 charset="0"/>
                          <a:ea typeface="ＭＳ Ｐゴシック" pitchFamily="-1" charset="-128"/>
                          <a:cs typeface="ＭＳ Ｐゴシック" pitchFamily="-1" charset="-128"/>
                        </a:rPr>
                        <a:t>Notes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718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2.  What characteristic do good reference points have?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rPr>
                        <a:t>They are </a:t>
                      </a:r>
                      <a:r>
                        <a:rPr kumimoji="0" lang="en-US" sz="4000" b="1" i="0" u="sng" strike="noStrike" cap="none" normalizeH="0" baseline="0" dirty="0">
                          <a:ln>
                            <a:noFill/>
                          </a:ln>
                          <a:solidFill>
                            <a:srgbClr val="FF0000"/>
                          </a:solidFill>
                          <a:effectLst/>
                          <a:latin typeface="Arial" pitchFamily="-1" charset="0"/>
                          <a:ea typeface="ＭＳ Ｐゴシック" pitchFamily="-1" charset="-128"/>
                          <a:cs typeface="ＭＳ Ｐゴシック" pitchFamily="-1" charset="-128"/>
                        </a:rPr>
                        <a:t>fixed</a:t>
                      </a:r>
                      <a:r>
                        <a:rPr kumimoji="0" lang="en-US" sz="4000" b="1"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rPr>
                        <a:t> (they do not move themselves).</a:t>
                      </a:r>
                      <a:endPar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bl>
          </a:graphicData>
        </a:graphic>
      </p:graphicFrame>
      <p:pic>
        <p:nvPicPr>
          <p:cNvPr id="3" name="Picture 2"/>
          <p:cNvPicPr>
            <a:picLocks noChangeAspect="1"/>
          </p:cNvPicPr>
          <p:nvPr/>
        </p:nvPicPr>
        <p:blipFill>
          <a:blip r:embed="rId3"/>
          <a:stretch>
            <a:fillRect/>
          </a:stretch>
        </p:blipFill>
        <p:spPr>
          <a:xfrm>
            <a:off x="7391400" y="0"/>
            <a:ext cx="1752600" cy="182429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066800" y="1066800"/>
          <a:ext cx="7391400" cy="5189538"/>
        </p:xfrm>
        <a:graphic>
          <a:graphicData uri="http://schemas.openxmlformats.org/drawingml/2006/table">
            <a:tbl>
              <a:tblPr/>
              <a:tblGrid>
                <a:gridCol w="3695700"/>
                <a:gridCol w="3695700"/>
              </a:tblGrid>
              <a:tr h="915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 charset="0"/>
                          <a:ea typeface="ＭＳ Ｐゴシック" pitchFamily="-1" charset="-128"/>
                          <a:cs typeface="ＭＳ Ｐゴシック" pitchFamily="-1" charset="-128"/>
                        </a:rPr>
                        <a:t>Question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 charset="0"/>
                          <a:ea typeface="ＭＳ Ｐゴシック" pitchFamily="-1" charset="-128"/>
                          <a:cs typeface="ＭＳ Ｐゴシック" pitchFamily="-1" charset="-128"/>
                        </a:rPr>
                        <a:t>Notes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3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3.  Why are reference points </a:t>
                      </a:r>
                      <a:r>
                        <a:rPr kumimoji="0" lang="en-US" sz="3800" b="0" i="0" u="none" strike="noStrike" cap="none" normalizeH="0" baseline="0" dirty="0">
                          <a:ln>
                            <a:noFill/>
                          </a:ln>
                          <a:solidFill>
                            <a:srgbClr val="FF0000"/>
                          </a:solidFill>
                          <a:effectLst/>
                          <a:latin typeface="Arial" pitchFamily="-1" charset="0"/>
                          <a:ea typeface="ＭＳ Ｐゴシック" pitchFamily="-1" charset="-128"/>
                          <a:cs typeface="ＭＳ Ｐゴシック" pitchFamily="-1" charset="-128"/>
                        </a:rPr>
                        <a:t>important </a:t>
                      </a:r>
                      <a:r>
                        <a:rPr kumimoji="0" lang="en-US" sz="3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to scientists?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rPr>
                        <a:t>They help determine if an object is in motion.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bl>
          </a:graphicData>
        </a:graphic>
      </p:graphicFrame>
      <p:pic>
        <p:nvPicPr>
          <p:cNvPr id="3" name="Picture 2"/>
          <p:cNvPicPr>
            <a:picLocks noChangeAspect="1"/>
          </p:cNvPicPr>
          <p:nvPr/>
        </p:nvPicPr>
        <p:blipFill>
          <a:blip r:embed="rId3"/>
          <a:stretch>
            <a:fillRect/>
          </a:stretch>
        </p:blipFill>
        <p:spPr>
          <a:xfrm>
            <a:off x="7391400" y="0"/>
            <a:ext cx="1752600" cy="182429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609600" y="762000"/>
            <a:ext cx="8534400" cy="1066800"/>
          </a:xfrm>
        </p:spPr>
        <p:style>
          <a:lnRef idx="1">
            <a:schemeClr val="accent4"/>
          </a:lnRef>
          <a:fillRef idx="3">
            <a:schemeClr val="accent4"/>
          </a:fillRef>
          <a:effectRef idx="2">
            <a:schemeClr val="accent4"/>
          </a:effectRef>
          <a:fontRef idx="minor">
            <a:schemeClr val="lt1"/>
          </a:fontRef>
        </p:style>
        <p:txBody>
          <a:bodyPr/>
          <a:lstStyle/>
          <a:p>
            <a:pPr eaLnBrk="1" hangingPunct="1"/>
            <a:r>
              <a:rPr lang="en-US" sz="4200" dirty="0"/>
              <a:t>Are you or are you not moving?</a:t>
            </a:r>
          </a:p>
        </p:txBody>
      </p:sp>
      <p:pic>
        <p:nvPicPr>
          <p:cNvPr id="35843" name="Picture 6"/>
          <p:cNvPicPr>
            <a:picLocks noChangeAspect="1" noChangeArrowheads="1"/>
          </p:cNvPicPr>
          <p:nvPr/>
        </p:nvPicPr>
        <p:blipFill>
          <a:blip r:embed="rId3"/>
          <a:srcRect/>
          <a:stretch>
            <a:fillRect/>
          </a:stretch>
        </p:blipFill>
        <p:spPr bwMode="auto">
          <a:xfrm>
            <a:off x="1828800" y="2362200"/>
            <a:ext cx="5943600" cy="4457700"/>
          </a:xfrm>
          <a:prstGeom prst="rect">
            <a:avLst/>
          </a:prstGeom>
          <a:noFill/>
          <a:ln w="12700">
            <a:noFill/>
            <a:miter lim="800000"/>
            <a:headEnd type="none" w="sm" len="sm"/>
            <a:tailEnd type="none" w="sm" len="sm"/>
          </a:ln>
        </p:spPr>
      </p:pic>
      <p:sp>
        <p:nvSpPr>
          <p:cNvPr id="4" name="Rectangle 3"/>
          <p:cNvSpPr/>
          <p:nvPr/>
        </p:nvSpPr>
        <p:spPr>
          <a:xfrm>
            <a:off x="1981200" y="1916668"/>
            <a:ext cx="6477000" cy="369332"/>
          </a:xfrm>
          <a:prstGeom prst="rect">
            <a:avLst/>
          </a:prstGeom>
        </p:spPr>
        <p:txBody>
          <a:bodyPr wrap="square">
            <a:spAutoFit/>
          </a:bodyPr>
          <a:lstStyle/>
          <a:p>
            <a:r>
              <a:rPr lang="en-US" dirty="0" smtClean="0">
                <a:latin typeface="Times New Roman" charset="0"/>
                <a:hlinkClick r:id="rId4"/>
              </a:rPr>
              <a:t>http://www.youtube.com/watch?v=hZnahd7zKE4</a:t>
            </a:r>
            <a:endParaRPr lang="en-US" dirty="0" smtClean="0">
              <a:latin typeface="Times New Roman"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pPr eaLnBrk="1" hangingPunct="1"/>
            <a:r>
              <a:rPr lang="en-US" sz="4400" dirty="0"/>
              <a:t>Is the sun actually moving?</a:t>
            </a:r>
          </a:p>
        </p:txBody>
      </p:sp>
      <p:pic>
        <p:nvPicPr>
          <p:cNvPr id="37891" name="Picture 4" descr="j0178497"/>
          <p:cNvPicPr>
            <a:picLocks noGrp="1" noChangeAspect="1" noChangeArrowheads="1"/>
          </p:cNvPicPr>
          <p:nvPr>
            <p:ph idx="1"/>
          </p:nvPr>
        </p:nvPicPr>
        <p:blipFill>
          <a:blip r:embed="rId3"/>
          <a:srcRect/>
          <a:stretch>
            <a:fillRect/>
          </a:stretch>
        </p:blipFill>
        <p:spPr>
          <a:xfrm>
            <a:off x="914400" y="2362200"/>
            <a:ext cx="6477000" cy="43180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p:cNvPicPr>
          <p:nvPr/>
        </p:nvPicPr>
        <p:blipFill>
          <a:blip r:embed="rId3"/>
          <a:srcRect/>
          <a:stretch>
            <a:fillRect/>
          </a:stretch>
        </p:blipFill>
        <p:spPr bwMode="auto">
          <a:xfrm>
            <a:off x="5748338" y="1600200"/>
            <a:ext cx="2786062" cy="4191000"/>
          </a:xfrm>
          <a:prstGeom prst="rect">
            <a:avLst/>
          </a:prstGeom>
          <a:noFill/>
          <a:ln w="9525">
            <a:noFill/>
            <a:miter lim="800000"/>
            <a:headEnd/>
            <a:tailEnd/>
          </a:ln>
        </p:spPr>
      </p:pic>
      <p:graphicFrame>
        <p:nvGraphicFramePr>
          <p:cNvPr id="5" name="Table 4"/>
          <p:cNvGraphicFramePr>
            <a:graphicFrameLocks noGrp="1"/>
          </p:cNvGraphicFramePr>
          <p:nvPr/>
        </p:nvGraphicFramePr>
        <p:xfrm>
          <a:off x="990600" y="1066800"/>
          <a:ext cx="4495800" cy="5189538"/>
        </p:xfrm>
        <a:graphic>
          <a:graphicData uri="http://schemas.openxmlformats.org/drawingml/2006/table">
            <a:tbl>
              <a:tblPr/>
              <a:tblGrid>
                <a:gridCol w="2247900"/>
                <a:gridCol w="2247900"/>
              </a:tblGrid>
              <a:tr h="915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1" charset="0"/>
                          <a:ea typeface="ＭＳ Ｐゴシック" pitchFamily="-1" charset="-128"/>
                          <a:cs typeface="ＭＳ Ｐゴシック" pitchFamily="-1" charset="-128"/>
                        </a:rPr>
                        <a:t>Question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 charset="0"/>
                          <a:ea typeface="ＭＳ Ｐゴシック" pitchFamily="-1" charset="-128"/>
                          <a:cs typeface="ＭＳ Ｐゴシック" pitchFamily="-1" charset="-128"/>
                        </a:rPr>
                        <a:t>Notes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73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rPr>
                        <a:t>4.  What is a </a:t>
                      </a:r>
                      <a:r>
                        <a:rPr kumimoji="0" lang="en-US" sz="3800" b="0" i="0" u="none" strike="noStrike" cap="none" normalizeH="0" baseline="0" dirty="0">
                          <a:ln>
                            <a:noFill/>
                          </a:ln>
                          <a:solidFill>
                            <a:schemeClr val="tx1"/>
                          </a:solidFill>
                          <a:effectLst/>
                          <a:latin typeface="Arial" pitchFamily="-1" charset="0"/>
                          <a:ea typeface="ＭＳ Ｐゴシック" pitchFamily="-1" charset="-128"/>
                          <a:cs typeface="ＭＳ Ｐゴシック" pitchFamily="-1" charset="-128"/>
                        </a:rPr>
                        <a:t>reference direction?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rPr>
                        <a:t>A direction used to </a:t>
                      </a:r>
                      <a:r>
                        <a:rPr kumimoji="0" lang="en-US" sz="3800" b="0" i="0" u="sng" strike="noStrike" cap="none" normalizeH="0" baseline="0" dirty="0">
                          <a:ln>
                            <a:noFill/>
                          </a:ln>
                          <a:solidFill>
                            <a:srgbClr val="FF0000"/>
                          </a:solidFill>
                          <a:effectLst/>
                          <a:latin typeface="Arial" pitchFamily="-1" charset="0"/>
                          <a:ea typeface="ＭＳ Ｐゴシック" pitchFamily="-1" charset="-128"/>
                          <a:cs typeface="ＭＳ Ｐゴシック" pitchFamily="-1" charset="-128"/>
                        </a:rPr>
                        <a:t>describe</a:t>
                      </a:r>
                      <a:r>
                        <a:rPr kumimoji="0" lang="en-US" sz="3800" b="0" i="0" u="none" strike="noStrike" cap="none" normalizeH="0" baseline="0" dirty="0">
                          <a:ln>
                            <a:noFill/>
                          </a:ln>
                          <a:solidFill>
                            <a:srgbClr val="003366"/>
                          </a:solidFill>
                          <a:effectLst/>
                          <a:latin typeface="Arial" pitchFamily="-1" charset="0"/>
                          <a:ea typeface="ＭＳ Ｐゴシック" pitchFamily="-1" charset="-128"/>
                          <a:cs typeface="ＭＳ Ｐゴシック" pitchFamily="-1" charset="-128"/>
                        </a:rPr>
                        <a:t> motion.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bl>
          </a:graphicData>
        </a:graphic>
      </p:graphicFrame>
      <p:sp>
        <p:nvSpPr>
          <p:cNvPr id="6" name="Rectangle 5"/>
          <p:cNvSpPr/>
          <p:nvPr/>
        </p:nvSpPr>
        <p:spPr>
          <a:xfrm>
            <a:off x="1676400" y="6211669"/>
            <a:ext cx="5257800" cy="646331"/>
          </a:xfrm>
          <a:prstGeom prst="rect">
            <a:avLst/>
          </a:prstGeom>
        </p:spPr>
        <p:txBody>
          <a:bodyPr wrap="square">
            <a:spAutoFit/>
          </a:bodyPr>
          <a:lstStyle/>
          <a:p>
            <a:r>
              <a:rPr lang="en-US" dirty="0" smtClean="0">
                <a:latin typeface="Times New Roman" charset="0"/>
                <a:hlinkClick r:id="rId4"/>
              </a:rPr>
              <a:t>http://www.youtube.com/watch?v=sA2zYD2A45c</a:t>
            </a:r>
            <a:endParaRPr lang="en-US" dirty="0" smtClean="0">
              <a:latin typeface="Times New Roman" charset="0"/>
            </a:endParaRPr>
          </a:p>
          <a:p>
            <a:r>
              <a:rPr lang="en-US" dirty="0" smtClean="0">
                <a:latin typeface="Times New Roman" charset="0"/>
              </a:rPr>
              <a:t> </a:t>
            </a:r>
            <a:endParaRPr lang="en-US" dirty="0"/>
          </a:p>
        </p:txBody>
      </p:sp>
      <p:pic>
        <p:nvPicPr>
          <p:cNvPr id="7" name="Picture 6"/>
          <p:cNvPicPr>
            <a:picLocks noChangeAspect="1"/>
          </p:cNvPicPr>
          <p:nvPr/>
        </p:nvPicPr>
        <p:blipFill>
          <a:blip r:embed="rId5"/>
          <a:stretch>
            <a:fillRect/>
          </a:stretch>
        </p:blipFill>
        <p:spPr>
          <a:xfrm>
            <a:off x="7391400" y="0"/>
            <a:ext cx="1752600" cy="182429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a:t>You are skate boarding 15 mph.</a:t>
            </a:r>
          </a:p>
        </p:txBody>
      </p:sp>
      <p:pic>
        <p:nvPicPr>
          <p:cNvPr id="41987" name="Content Placeholder 3" descr="sidewalk-garden"/>
          <p:cNvPicPr>
            <a:picLocks noGrp="1"/>
          </p:cNvPicPr>
          <p:nvPr>
            <p:ph idx="1"/>
          </p:nvPr>
        </p:nvPicPr>
        <p:blipFill>
          <a:blip r:embed="rId2">
            <a:grayscl/>
          </a:blip>
          <a:srcRect/>
          <a:stretch>
            <a:fillRect/>
          </a:stretch>
        </p:blipFill>
        <p:spPr>
          <a:xfrm>
            <a:off x="990600" y="2362200"/>
            <a:ext cx="4648200" cy="2971800"/>
          </a:xfrm>
        </p:spPr>
      </p:pic>
      <p:sp>
        <p:nvSpPr>
          <p:cNvPr id="41988" name="Rectangle 4"/>
          <p:cNvSpPr>
            <a:spLocks noChangeArrowheads="1"/>
          </p:cNvSpPr>
          <p:nvPr/>
        </p:nvSpPr>
        <p:spPr bwMode="auto">
          <a:xfrm>
            <a:off x="5867400" y="2286000"/>
            <a:ext cx="3276600" cy="37544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r>
              <a:rPr lang="en-US" sz="3400" b="1" dirty="0"/>
              <a:t>What is the best </a:t>
            </a:r>
            <a:r>
              <a:rPr lang="en-US" sz="3400" b="1" u="sng" dirty="0">
                <a:solidFill>
                  <a:srgbClr val="FF0000"/>
                </a:solidFill>
              </a:rPr>
              <a:t>reference point</a:t>
            </a:r>
            <a:r>
              <a:rPr lang="en-US" sz="3400" b="1" dirty="0">
                <a:solidFill>
                  <a:srgbClr val="FF0000"/>
                </a:solidFill>
              </a:rPr>
              <a:t> </a:t>
            </a:r>
            <a:r>
              <a:rPr lang="en-US" sz="3400" b="1" dirty="0"/>
              <a:t>you can use to determine your motion if you see this?</a:t>
            </a:r>
            <a:r>
              <a:rPr lang="en-US" sz="3400" dirty="0"/>
              <a:t> </a:t>
            </a:r>
          </a:p>
        </p:txBody>
      </p:sp>
      <p:sp>
        <p:nvSpPr>
          <p:cNvPr id="6" name="Frame 5"/>
          <p:cNvSpPr/>
          <p:nvPr/>
        </p:nvSpPr>
        <p:spPr bwMode="auto">
          <a:xfrm>
            <a:off x="2209800" y="2286000"/>
            <a:ext cx="838200" cy="2362200"/>
          </a:xfrm>
          <a:prstGeom prst="fram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endParaRPr lang="en-US">
              <a:cs typeface="+mn-cs"/>
            </a:endParaRPr>
          </a:p>
        </p:txBody>
      </p:sp>
      <p:sp>
        <p:nvSpPr>
          <p:cNvPr id="7" name="Bent Arrow 6"/>
          <p:cNvSpPr/>
          <p:nvPr/>
        </p:nvSpPr>
        <p:spPr bwMode="auto">
          <a:xfrm>
            <a:off x="1447800" y="4267200"/>
            <a:ext cx="685800" cy="1600200"/>
          </a:xfrm>
          <a:prstGeom prst="bentArrow">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endParaRPr lang="en-US">
              <a:cs typeface="+mn-cs"/>
            </a:endParaRPr>
          </a:p>
        </p:txBody>
      </p:sp>
      <p:sp>
        <p:nvSpPr>
          <p:cNvPr id="8" name="TextBox 7"/>
          <p:cNvSpPr txBox="1">
            <a:spLocks noChangeArrowheads="1"/>
          </p:cNvSpPr>
          <p:nvPr/>
        </p:nvSpPr>
        <p:spPr bwMode="auto">
          <a:xfrm>
            <a:off x="1600200" y="5657850"/>
            <a:ext cx="3810000" cy="12001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r>
              <a:rPr lang="en-US" sz="2400" b="1" dirty="0">
                <a:solidFill>
                  <a:srgbClr val="0A85FF"/>
                </a:solidFill>
              </a:rPr>
              <a:t>The pole on the sidewalk because it’s in a fixed position (not moving).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defRPr/>
            </a:pPr>
            <a:r>
              <a:rPr lang="en-US" dirty="0" smtClean="0">
                <a:effectLst>
                  <a:outerShdw blurRad="38100" dist="38100" dir="2700000" algn="tl">
                    <a:srgbClr val="C0C0C0"/>
                  </a:outerShdw>
                </a:effectLst>
              </a:rPr>
              <a:t>Anticipation Questions! </a:t>
            </a:r>
          </a:p>
        </p:txBody>
      </p:sp>
      <p:pic>
        <p:nvPicPr>
          <p:cNvPr id="43011" name="Picture 4"/>
          <p:cNvPicPr>
            <a:picLocks noChangeAspect="1"/>
          </p:cNvPicPr>
          <p:nvPr/>
        </p:nvPicPr>
        <p:blipFill>
          <a:blip r:embed="rId2"/>
          <a:srcRect/>
          <a:stretch>
            <a:fillRect/>
          </a:stretch>
        </p:blipFill>
        <p:spPr bwMode="auto">
          <a:xfrm>
            <a:off x="2819400" y="2667000"/>
            <a:ext cx="33147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Relative Motion</a:t>
            </a:r>
          </a:p>
        </p:txBody>
      </p:sp>
      <p:sp>
        <p:nvSpPr>
          <p:cNvPr id="44035"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b="1" dirty="0" smtClean="0"/>
              <a:t>Relative motion</a:t>
            </a:r>
            <a:r>
              <a:rPr lang="en-US" dirty="0" smtClean="0"/>
              <a:t> is just a way of saying that sometimes different people will say different things about the motion of the same object. </a:t>
            </a:r>
          </a:p>
          <a:p>
            <a:r>
              <a:rPr lang="en-US" dirty="0" smtClean="0"/>
              <a:t>This is not because one of them is wrong, but because they are using different </a:t>
            </a:r>
            <a:r>
              <a:rPr lang="en-US" b="1" dirty="0" smtClean="0"/>
              <a:t>frames of reference</a:t>
            </a:r>
            <a:r>
              <a:rPr lang="en-US"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Frame of Reference </a:t>
            </a:r>
          </a:p>
        </p:txBody>
      </p:sp>
      <p:sp>
        <p:nvSpPr>
          <p:cNvPr id="45059"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Just as position is described by using a reference point, </a:t>
            </a:r>
            <a:r>
              <a:rPr lang="en-US" b="1" dirty="0" smtClean="0"/>
              <a:t>motion is described by using a frame of reference. </a:t>
            </a:r>
          </a:p>
          <a:p>
            <a:pPr>
              <a:buFont typeface="Wingdings" charset="2"/>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5000" dirty="0" smtClean="0">
                <a:effectLst>
                  <a:outerShdw blurRad="38100" dist="38100" dir="2700000" algn="tl">
                    <a:srgbClr val="0064E2"/>
                  </a:outerShdw>
                </a:effectLst>
              </a:rPr>
              <a:t>What is Motion?</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5000" dirty="0" smtClean="0">
                <a:effectLst>
                  <a:outerShdw blurRad="38100" dist="38100" dir="2700000" algn="tl">
                    <a:srgbClr val="0064E2"/>
                  </a:outerShdw>
                </a:effectLst>
              </a:rPr>
              <a:t>Motion is the </a:t>
            </a:r>
            <a:r>
              <a:rPr lang="en-US" sz="5000" u="sng" dirty="0" smtClean="0">
                <a:solidFill>
                  <a:srgbClr val="FF0000"/>
                </a:solidFill>
                <a:effectLst>
                  <a:outerShdw blurRad="38100" dist="38100" dir="2700000" algn="tl">
                    <a:srgbClr val="0064E2"/>
                  </a:outerShdw>
                </a:effectLst>
              </a:rPr>
              <a:t>change</a:t>
            </a:r>
            <a:r>
              <a:rPr lang="en-US" sz="5000" dirty="0" smtClean="0">
                <a:effectLst>
                  <a:outerShdw blurRad="38100" dist="38100" dir="2700000" algn="tl">
                    <a:srgbClr val="0064E2"/>
                  </a:outerShdw>
                </a:effectLst>
              </a:rPr>
              <a:t> in position over </a:t>
            </a:r>
            <a:r>
              <a:rPr lang="en-US" sz="5000" u="sng" dirty="0" smtClean="0">
                <a:solidFill>
                  <a:srgbClr val="FF0000"/>
                </a:solidFill>
                <a:effectLst>
                  <a:outerShdw blurRad="38100" dist="38100" dir="2700000" algn="tl">
                    <a:srgbClr val="0064E2"/>
                  </a:outerShdw>
                </a:effectLst>
              </a:rPr>
              <a:t>time</a:t>
            </a:r>
            <a:r>
              <a:rPr lang="en-US" sz="5000" dirty="0" smtClean="0">
                <a:effectLst>
                  <a:outerShdw blurRad="38100" dist="38100" dir="2700000" algn="tl">
                    <a:srgbClr val="0064E2"/>
                  </a:outerShdw>
                </a:effectLst>
              </a:rPr>
              <a:t>.</a:t>
            </a:r>
          </a:p>
        </p:txBody>
      </p:sp>
      <p:pic>
        <p:nvPicPr>
          <p:cNvPr id="21508" name="Picture 3"/>
          <p:cNvPicPr>
            <a:picLocks noChangeAspect="1"/>
          </p:cNvPicPr>
          <p:nvPr/>
        </p:nvPicPr>
        <p:blipFill>
          <a:blip r:embed="rId2" cstate="print"/>
          <a:srcRect/>
          <a:stretch>
            <a:fillRect/>
          </a:stretch>
        </p:blipFill>
        <p:spPr bwMode="auto">
          <a:xfrm>
            <a:off x="1066800" y="3733800"/>
            <a:ext cx="2210495" cy="2946512"/>
          </a:xfrm>
          <a:prstGeom prst="rect">
            <a:avLst/>
          </a:prstGeom>
          <a:noFill/>
          <a:ln w="9525">
            <a:noFill/>
            <a:miter lim="800000"/>
            <a:headEnd/>
            <a:tailEnd/>
          </a:ln>
        </p:spPr>
      </p:pic>
      <p:pic>
        <p:nvPicPr>
          <p:cNvPr id="21509" name="Picture 4"/>
          <p:cNvPicPr>
            <a:picLocks noChangeAspect="1"/>
          </p:cNvPicPr>
          <p:nvPr/>
        </p:nvPicPr>
        <p:blipFill>
          <a:blip r:embed="rId3" cstate="print"/>
          <a:srcRect/>
          <a:stretch>
            <a:fillRect/>
          </a:stretch>
        </p:blipFill>
        <p:spPr bwMode="auto">
          <a:xfrm>
            <a:off x="4419600" y="3962400"/>
            <a:ext cx="3636963" cy="2424113"/>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7391400" y="0"/>
            <a:ext cx="1752600" cy="182429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066800"/>
          <a:ext cx="7391400" cy="5029201"/>
        </p:xfrm>
        <a:graphic>
          <a:graphicData uri="http://schemas.openxmlformats.org/drawingml/2006/table">
            <a:tbl>
              <a:tblPr/>
              <a:tblGrid>
                <a:gridCol w="3695700"/>
                <a:gridCol w="3695700"/>
              </a:tblGrid>
              <a:tr h="887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charset="-128"/>
                          <a:cs typeface="ＭＳ Ｐゴシック" charset="-128"/>
                        </a:rPr>
                        <a:t>Question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128"/>
                          <a:cs typeface="ＭＳ Ｐゴシック" charset="-128"/>
                        </a:rPr>
                        <a:t>Notes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4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dirty="0">
                          <a:ln>
                            <a:noFill/>
                          </a:ln>
                          <a:solidFill>
                            <a:srgbClr val="003366"/>
                          </a:solidFill>
                          <a:effectLst/>
                          <a:latin typeface="Arial" charset="0"/>
                          <a:ea typeface="ＭＳ Ｐゴシック" charset="-128"/>
                          <a:cs typeface="ＭＳ Ｐゴシック" charset="-128"/>
                        </a:rPr>
                        <a:t>5.  What is a </a:t>
                      </a:r>
                      <a:r>
                        <a:rPr kumimoji="0" lang="en-US" sz="3800" b="0" i="0" u="none" strike="noStrike" cap="none" normalizeH="0" baseline="0" dirty="0">
                          <a:ln>
                            <a:noFill/>
                          </a:ln>
                          <a:solidFill>
                            <a:schemeClr val="tx1"/>
                          </a:solidFill>
                          <a:effectLst/>
                          <a:latin typeface="Arial" charset="0"/>
                          <a:ea typeface="ＭＳ Ｐゴシック" charset="-128"/>
                          <a:cs typeface="ＭＳ Ｐゴシック" charset="-128"/>
                        </a:rPr>
                        <a:t>frame of reference?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dirty="0">
                        <a:ln>
                          <a:noFill/>
                        </a:ln>
                        <a:solidFill>
                          <a:srgbClr val="003366"/>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charset="0"/>
                          <a:ea typeface="ＭＳ Ｐゴシック" charset="-128"/>
                          <a:cs typeface="ＭＳ Ｐゴシック" charset="-128"/>
                        </a:rPr>
                        <a:t>You can think of a </a:t>
                      </a:r>
                      <a:r>
                        <a:rPr kumimoji="0" lang="en-US" sz="4000" b="0" i="0" u="sng" strike="noStrike" cap="none" normalizeH="0" baseline="0" dirty="0" smtClean="0">
                          <a:ln>
                            <a:noFill/>
                          </a:ln>
                          <a:solidFill>
                            <a:srgbClr val="FF0000"/>
                          </a:solidFill>
                          <a:effectLst/>
                          <a:latin typeface="Arial" charset="0"/>
                          <a:ea typeface="ＭＳ Ｐゴシック" charset="-128"/>
                          <a:cs typeface="ＭＳ Ｐゴシック" charset="-128"/>
                        </a:rPr>
                        <a:t>frame of reference</a:t>
                      </a:r>
                      <a:r>
                        <a:rPr kumimoji="0" lang="en-US" sz="4000" b="0" i="0" u="none" strike="noStrike" cap="none" normalizeH="0" baseline="0" dirty="0" smtClean="0">
                          <a:ln>
                            <a:noFill/>
                          </a:ln>
                          <a:solidFill>
                            <a:srgbClr val="FF0000"/>
                          </a:solidFill>
                          <a:effectLst/>
                          <a:latin typeface="Arial" charset="0"/>
                          <a:ea typeface="ＭＳ Ｐゴシック" charset="-128"/>
                          <a:cs typeface="ＭＳ Ｐゴシック" charset="-128"/>
                        </a:rPr>
                        <a:t> </a:t>
                      </a:r>
                      <a:r>
                        <a:rPr kumimoji="0" lang="en-US" sz="4000" b="0" i="0" u="none" strike="noStrike" cap="none" normalizeH="0" baseline="0" dirty="0" smtClean="0">
                          <a:ln>
                            <a:noFill/>
                          </a:ln>
                          <a:solidFill>
                            <a:schemeClr val="tx1"/>
                          </a:solidFill>
                          <a:effectLst/>
                          <a:latin typeface="Arial" charset="0"/>
                          <a:ea typeface="ＭＳ Ｐゴシック" charset="-128"/>
                          <a:cs typeface="ＭＳ Ｐゴシック" charset="-128"/>
                        </a:rPr>
                        <a:t>as the location of</a:t>
                      </a:r>
                      <a:r>
                        <a:rPr kumimoji="0" lang="en-US" sz="4000" b="1" i="0" u="none" strike="noStrike" cap="none" normalizeH="0" baseline="0" dirty="0" smtClean="0">
                          <a:ln>
                            <a:noFill/>
                          </a:ln>
                          <a:solidFill>
                            <a:schemeClr val="tx1"/>
                          </a:solidFill>
                          <a:effectLst/>
                          <a:latin typeface="Arial" charset="0"/>
                          <a:ea typeface="ＭＳ Ｐゴシック" charset="-128"/>
                          <a:cs typeface="ＭＳ Ｐゴシック" charset="-128"/>
                        </a:rPr>
                        <a:t> </a:t>
                      </a:r>
                      <a:r>
                        <a:rPr kumimoji="0" lang="en-US" sz="4000" b="0" i="0" u="sng" strike="noStrike" cap="none" normalizeH="0" baseline="0" dirty="0" smtClean="0">
                          <a:ln>
                            <a:noFill/>
                          </a:ln>
                          <a:solidFill>
                            <a:srgbClr val="FF0000"/>
                          </a:solidFill>
                          <a:effectLst/>
                          <a:latin typeface="Arial" charset="0"/>
                          <a:ea typeface="ＭＳ Ｐゴシック" charset="-128"/>
                          <a:cs typeface="ＭＳ Ｐゴシック" charset="-128"/>
                        </a:rPr>
                        <a:t>an observer</a:t>
                      </a:r>
                      <a:r>
                        <a:rPr kumimoji="0" lang="en-US" sz="4000" b="0" i="0" u="none" strike="noStrike" cap="none" normalizeH="0" baseline="0" dirty="0" smtClean="0">
                          <a:ln>
                            <a:noFill/>
                          </a:ln>
                          <a:solidFill>
                            <a:schemeClr val="tx1"/>
                          </a:solidFill>
                          <a:effectLst/>
                          <a:latin typeface="Arial" charset="0"/>
                          <a:ea typeface="ＭＳ Ｐゴシック" charset="-128"/>
                          <a:cs typeface="ＭＳ Ｐゴシック" charset="-128"/>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bl>
          </a:graphicData>
        </a:graphic>
      </p:graphicFrame>
      <p:pic>
        <p:nvPicPr>
          <p:cNvPr id="3" name="Picture 2"/>
          <p:cNvPicPr>
            <a:picLocks noChangeAspect="1"/>
          </p:cNvPicPr>
          <p:nvPr/>
        </p:nvPicPr>
        <p:blipFill>
          <a:blip r:embed="rId2"/>
          <a:stretch>
            <a:fillRect/>
          </a:stretch>
        </p:blipFill>
        <p:spPr>
          <a:xfrm>
            <a:off x="7391400" y="0"/>
            <a:ext cx="1752600" cy="182429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Frame of Reference </a:t>
            </a:r>
          </a:p>
        </p:txBody>
      </p:sp>
      <p:sp>
        <p:nvSpPr>
          <p:cNvPr id="47107"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When you are standing on the ground, that is your frame of reference. </a:t>
            </a:r>
          </a:p>
          <a:p>
            <a:r>
              <a:rPr lang="en-US" dirty="0" smtClean="0"/>
              <a:t>Anything that you see, watch, or measure will be compared to the reference point of the ground. </a:t>
            </a:r>
          </a:p>
          <a:p>
            <a:r>
              <a:rPr lang="en-US" dirty="0" smtClean="0"/>
              <a:t>If I am standing in the back of a moving truck, the truck is now my frame of reference and everything will be measured compared to it.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609600" y="762000"/>
            <a:ext cx="8534400" cy="1066800"/>
          </a:xfrm>
        </p:spPr>
        <p:style>
          <a:lnRef idx="1">
            <a:schemeClr val="accent4"/>
          </a:lnRef>
          <a:fillRef idx="3">
            <a:schemeClr val="accent4"/>
          </a:fillRef>
          <a:effectRef idx="2">
            <a:schemeClr val="accent4"/>
          </a:effectRef>
          <a:fontRef idx="minor">
            <a:schemeClr val="lt1"/>
          </a:fontRef>
        </p:style>
        <p:txBody>
          <a:bodyPr/>
          <a:lstStyle/>
          <a:p>
            <a:pPr eaLnBrk="1" hangingPunct="1"/>
            <a:r>
              <a:rPr lang="en-US" sz="4200" dirty="0"/>
              <a:t>Are you or are you not moving?</a:t>
            </a:r>
          </a:p>
        </p:txBody>
      </p:sp>
      <p:pic>
        <p:nvPicPr>
          <p:cNvPr id="48131" name="Picture 6"/>
          <p:cNvPicPr>
            <a:picLocks noChangeAspect="1" noChangeArrowheads="1"/>
          </p:cNvPicPr>
          <p:nvPr/>
        </p:nvPicPr>
        <p:blipFill>
          <a:blip r:embed="rId3"/>
          <a:srcRect/>
          <a:stretch>
            <a:fillRect/>
          </a:stretch>
        </p:blipFill>
        <p:spPr bwMode="auto">
          <a:xfrm>
            <a:off x="1828800" y="2362200"/>
            <a:ext cx="5943600" cy="44577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Example 1 – THINK, PAIR, SHARE</a:t>
            </a:r>
          </a:p>
        </p:txBody>
      </p:sp>
      <p:sp>
        <p:nvSpPr>
          <p:cNvPr id="50179"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If you are on the bus, is the bus driver in motion?? </a:t>
            </a:r>
          </a:p>
          <a:p>
            <a:r>
              <a:rPr lang="en-US" dirty="0" smtClean="0"/>
              <a:t>Hint: Remember what MOTION is…</a:t>
            </a:r>
          </a:p>
        </p:txBody>
      </p:sp>
      <p:pic>
        <p:nvPicPr>
          <p:cNvPr id="50180" name="Picture 3"/>
          <p:cNvPicPr>
            <a:picLocks noChangeAspect="1"/>
          </p:cNvPicPr>
          <p:nvPr/>
        </p:nvPicPr>
        <p:blipFill>
          <a:blip r:embed="rId2"/>
          <a:srcRect/>
          <a:stretch>
            <a:fillRect/>
          </a:stretch>
        </p:blipFill>
        <p:spPr bwMode="auto">
          <a:xfrm>
            <a:off x="5257800" y="3810000"/>
            <a:ext cx="32004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Example 1</a:t>
            </a:r>
          </a:p>
        </p:txBody>
      </p:sp>
      <p:sp>
        <p:nvSpPr>
          <p:cNvPr id="5120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If you are on the bus, the driver is not changing his position compared with the inside of the bus. </a:t>
            </a:r>
          </a:p>
          <a:p>
            <a:r>
              <a:rPr lang="en-US" dirty="0" smtClean="0"/>
              <a:t>AKA…his position has not changed. He is still in his seat! </a:t>
            </a:r>
          </a:p>
          <a:p>
            <a:pPr>
              <a:buFont typeface="Wingdings" charset="2"/>
              <a:buNone/>
            </a:pPr>
            <a:endParaRPr lang="en-US" dirty="0" smtClean="0"/>
          </a:p>
        </p:txBody>
      </p:sp>
      <p:pic>
        <p:nvPicPr>
          <p:cNvPr id="51204" name="Picture 3"/>
          <p:cNvPicPr>
            <a:picLocks noChangeAspect="1"/>
          </p:cNvPicPr>
          <p:nvPr/>
        </p:nvPicPr>
        <p:blipFill>
          <a:blip r:embed="rId2"/>
          <a:srcRect/>
          <a:stretch>
            <a:fillRect/>
          </a:stretch>
        </p:blipFill>
        <p:spPr bwMode="auto">
          <a:xfrm>
            <a:off x="6553200" y="4343400"/>
            <a:ext cx="209073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Example 2 – THINK, PAIR, SHARE</a:t>
            </a:r>
          </a:p>
        </p:txBody>
      </p:sp>
      <p:sp>
        <p:nvSpPr>
          <p:cNvPr id="52227"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A person is on the sidewalk, and the bus passes her. Is the bus driver in motion??</a:t>
            </a:r>
          </a:p>
          <a:p>
            <a:r>
              <a:rPr lang="en-US" dirty="0" smtClean="0"/>
              <a:t>What about the stop sign that she is standing next to? </a:t>
            </a:r>
          </a:p>
        </p:txBody>
      </p:sp>
      <p:pic>
        <p:nvPicPr>
          <p:cNvPr id="52228" name="Picture 3"/>
          <p:cNvPicPr>
            <a:picLocks noChangeAspect="1"/>
          </p:cNvPicPr>
          <p:nvPr/>
        </p:nvPicPr>
        <p:blipFill>
          <a:blip r:embed="rId2"/>
          <a:srcRect/>
          <a:stretch>
            <a:fillRect/>
          </a:stretch>
        </p:blipFill>
        <p:spPr bwMode="auto">
          <a:xfrm>
            <a:off x="5638800" y="3733800"/>
            <a:ext cx="2781300" cy="292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Example 2</a:t>
            </a:r>
          </a:p>
        </p:txBody>
      </p:sp>
      <p:sp>
        <p:nvSpPr>
          <p:cNvPr id="53251"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To the observer on the sidewalk, the driver is changing position along with the bus. </a:t>
            </a:r>
          </a:p>
          <a:p>
            <a:r>
              <a:rPr lang="en-US" dirty="0" smtClean="0"/>
              <a:t>The street sign, is not changing position. From this observer’s point of view, the street sign is not moving, but the driver is. </a:t>
            </a:r>
          </a:p>
        </p:txBody>
      </p:sp>
      <p:pic>
        <p:nvPicPr>
          <p:cNvPr id="53252" name="Picture 3"/>
          <p:cNvPicPr>
            <a:picLocks noChangeAspect="1"/>
          </p:cNvPicPr>
          <p:nvPr/>
        </p:nvPicPr>
        <p:blipFill>
          <a:blip r:embed="rId2"/>
          <a:srcRect/>
          <a:stretch>
            <a:fillRect/>
          </a:stretch>
        </p:blipFill>
        <p:spPr bwMode="auto">
          <a:xfrm>
            <a:off x="6629400" y="4648200"/>
            <a:ext cx="1905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smtClean="0"/>
              <a:t>QUICK REVIEW:</a:t>
            </a:r>
          </a:p>
        </p:txBody>
      </p:sp>
      <p:sp>
        <p:nvSpPr>
          <p:cNvPr id="54274"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REFERENCE POINT- a fixed object/place that you use to describe position</a:t>
            </a:r>
          </a:p>
          <a:p>
            <a:endParaRPr lang="en-US" dirty="0" smtClean="0"/>
          </a:p>
          <a:p>
            <a:r>
              <a:rPr lang="en-US" dirty="0" smtClean="0"/>
              <a:t>FRAME OF REFERENCE- location of the observer who may or may not be moving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dirty="0"/>
              <a:t>Check Your Understanding – </a:t>
            </a:r>
            <a:br>
              <a:rPr lang="en-US" dirty="0"/>
            </a:br>
            <a:r>
              <a:rPr lang="en-US" dirty="0"/>
              <a:t>Sit or Stand</a:t>
            </a:r>
          </a:p>
        </p:txBody>
      </p:sp>
      <p:sp>
        <p:nvSpPr>
          <p:cNvPr id="55299"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buFont typeface="Wingdings" charset="2"/>
              <a:buNone/>
            </a:pPr>
            <a:r>
              <a:rPr lang="en-US" b="1" dirty="0"/>
              <a:t>	</a:t>
            </a:r>
            <a:r>
              <a:rPr lang="en-US" sz="3700" b="1" dirty="0"/>
              <a:t>You are driving in a car with your friends. In relation to a person standing on the sidewalk, you are </a:t>
            </a:r>
            <a:r>
              <a:rPr lang="en-US" sz="3700" b="1" dirty="0">
                <a:solidFill>
                  <a:srgbClr val="FF0000"/>
                </a:solidFill>
              </a:rPr>
              <a:t>(</a:t>
            </a:r>
            <a:r>
              <a:rPr lang="en-US" sz="3700" b="1" u="sng" dirty="0">
                <a:solidFill>
                  <a:srgbClr val="FF0000"/>
                </a:solidFill>
              </a:rPr>
              <a:t>moving/not moving</a:t>
            </a:r>
            <a:r>
              <a:rPr lang="en-US" sz="3700" b="1" dirty="0">
                <a:solidFill>
                  <a:srgbClr val="FF0000"/>
                </a:solidFill>
              </a:rPr>
              <a:t>)</a:t>
            </a:r>
            <a:r>
              <a:rPr lang="en-US" sz="3700" b="1" dirty="0"/>
              <a:t>. In relation to the driver of the car you’re in, you are </a:t>
            </a:r>
            <a:r>
              <a:rPr lang="en-US" sz="3700" b="1" dirty="0">
                <a:solidFill>
                  <a:srgbClr val="FF0000"/>
                </a:solidFill>
              </a:rPr>
              <a:t>(</a:t>
            </a:r>
            <a:r>
              <a:rPr lang="en-US" sz="3700" b="1" u="sng" dirty="0">
                <a:solidFill>
                  <a:srgbClr val="FF0000"/>
                </a:solidFill>
              </a:rPr>
              <a:t>moving/not moving)</a:t>
            </a:r>
            <a:r>
              <a:rPr lang="en-US" sz="3700" b="1" dirty="0"/>
              <a:t>. </a:t>
            </a:r>
            <a:endParaRPr lang="en-US" sz="3700"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defRPr/>
            </a:pPr>
            <a:r>
              <a:rPr lang="en-US" sz="5000" dirty="0">
                <a:effectLst>
                  <a:outerShdw blurRad="38100" dist="38100" dir="2700000" algn="tl">
                    <a:srgbClr val="FFFFFF"/>
                  </a:outerShdw>
                </a:effectLst>
                <a:ea typeface="ＭＳ Ｐゴシック" pitchFamily="-1" charset="-128"/>
                <a:cs typeface="ＭＳ Ｐゴシック" pitchFamily="-1" charset="-128"/>
              </a:rPr>
              <a:t>Turn and talk to your partner</a:t>
            </a:r>
          </a:p>
        </p:txBody>
      </p:sp>
      <p:sp>
        <p:nvSpPr>
          <p:cNvPr id="19459" name="Content Placeholder 2"/>
          <p:cNvSpPr>
            <a:spLocks noGrp="1"/>
          </p:cNvSpPr>
          <p:nvPr>
            <p:ph idx="1"/>
          </p:nvPr>
        </p:nvSpPr>
        <p:spPr>
          <a:xfrm>
            <a:off x="457200" y="1828800"/>
            <a:ext cx="8229600" cy="3962400"/>
          </a:xfrm>
        </p:spPr>
        <p:style>
          <a:lnRef idx="1">
            <a:schemeClr val="accent2"/>
          </a:lnRef>
          <a:fillRef idx="2">
            <a:schemeClr val="accent2"/>
          </a:fillRef>
          <a:effectRef idx="1">
            <a:schemeClr val="accent2"/>
          </a:effectRef>
          <a:fontRef idx="minor">
            <a:schemeClr val="dk1"/>
          </a:fontRef>
        </p:style>
        <p:txBody>
          <a:bodyPr/>
          <a:lstStyle/>
          <a:p>
            <a:pPr marL="0" indent="0" eaLnBrk="1" hangingPunct="1">
              <a:buFont typeface="Wingdings 2" pitchFamily="-1" charset="2"/>
              <a:buNone/>
            </a:pPr>
            <a:r>
              <a:rPr lang="en-US" sz="5000" dirty="0" smtClean="0">
                <a:effectLst>
                  <a:outerShdw blurRad="38100" dist="38100" dir="2700000" algn="tl">
                    <a:srgbClr val="0064E2"/>
                  </a:outerShdw>
                </a:effectLst>
              </a:rPr>
              <a:t>Motion is the change in position over time…….</a:t>
            </a:r>
          </a:p>
          <a:p>
            <a:pPr eaLnBrk="1" hangingPunct="1">
              <a:buFont typeface="Wingdings 2" pitchFamily="-1" charset="2"/>
              <a:buNone/>
            </a:pPr>
            <a:r>
              <a:rPr lang="en-US" sz="5000" dirty="0" smtClean="0">
                <a:effectLst>
                  <a:outerShdw blurRad="38100" dist="38100" dir="2700000" algn="tl">
                    <a:srgbClr val="0064E2"/>
                  </a:outerShdw>
                </a:effectLst>
              </a:rPr>
              <a:t>What does that mean???</a:t>
            </a:r>
          </a:p>
          <a:p>
            <a:pPr eaLnBrk="1" hangingPunct="1">
              <a:buFont typeface="Wingdings 2" pitchFamily="-1" charset="2"/>
              <a:buNone/>
            </a:pPr>
            <a:endParaRPr lang="en-US" dirty="0" smtClean="0">
              <a:effectLst>
                <a:outerShdw blurRad="38100" dist="38100" dir="2700000" algn="tl">
                  <a:srgbClr val="0064E2"/>
                </a:outerShdw>
              </a:effectLst>
            </a:endParaRPr>
          </a:p>
        </p:txBody>
      </p:sp>
      <p:pic>
        <p:nvPicPr>
          <p:cNvPr id="22532" name="Picture 3" descr="talk to partner.jpg"/>
          <p:cNvPicPr>
            <a:picLocks noChangeAspect="1"/>
          </p:cNvPicPr>
          <p:nvPr/>
        </p:nvPicPr>
        <p:blipFill>
          <a:blip r:embed="rId2" cstate="print"/>
          <a:srcRect/>
          <a:stretch>
            <a:fillRect/>
          </a:stretch>
        </p:blipFill>
        <p:spPr bwMode="auto">
          <a:xfrm>
            <a:off x="6018835" y="4434068"/>
            <a:ext cx="2839415" cy="2271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4500" dirty="0" smtClean="0">
                <a:effectLst>
                  <a:outerShdw blurRad="38100" dist="38100" dir="2700000" algn="tl">
                    <a:srgbClr val="0064E2"/>
                  </a:outerShdw>
                </a:effectLst>
              </a:rPr>
              <a:t>We know what MOTION is, but what is POSITION??</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5000" dirty="0" smtClean="0">
                <a:effectLst>
                  <a:outerShdw blurRad="38100" dist="38100" dir="2700000" algn="tl">
                    <a:srgbClr val="0064E2"/>
                  </a:outerShdw>
                </a:effectLst>
              </a:rPr>
              <a:t>What are some synonyms for position?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style>
          <a:lnRef idx="1">
            <a:schemeClr val="accent4"/>
          </a:lnRef>
          <a:fillRef idx="3">
            <a:schemeClr val="accent4"/>
          </a:fillRef>
          <a:effectRef idx="2">
            <a:schemeClr val="accent4"/>
          </a:effectRef>
          <a:fontRef idx="minor">
            <a:schemeClr val="lt1"/>
          </a:fontRef>
        </p:style>
        <p:txBody>
          <a:bodyPr>
            <a:noAutofit/>
          </a:bodyPr>
          <a:lstStyle/>
          <a:p>
            <a:r>
              <a:rPr lang="en-US" sz="4500" dirty="0" smtClean="0">
                <a:effectLst>
                  <a:outerShdw blurRad="38100" dist="38100" dir="2700000" algn="tl">
                    <a:srgbClr val="0064E2"/>
                  </a:outerShdw>
                </a:effectLst>
              </a:rPr>
              <a:t>How do you describe the location of an object?</a:t>
            </a:r>
          </a:p>
        </p:txBody>
      </p:sp>
      <p:sp>
        <p:nvSpPr>
          <p:cNvPr id="3" name="Content Placeholder 2"/>
          <p:cNvSpPr>
            <a:spLocks noGrp="1"/>
          </p:cNvSpPr>
          <p:nvPr>
            <p:ph idx="1"/>
          </p:nvPr>
        </p:nvSpPr>
        <p:spPr>
          <a:xfrm>
            <a:off x="457200" y="1752600"/>
            <a:ext cx="8229600" cy="4876800"/>
          </a:xfrm>
        </p:spPr>
        <p:style>
          <a:lnRef idx="1">
            <a:schemeClr val="accent4"/>
          </a:lnRef>
          <a:fillRef idx="2">
            <a:schemeClr val="accent4"/>
          </a:fillRef>
          <a:effectRef idx="1">
            <a:schemeClr val="accent4"/>
          </a:effectRef>
          <a:fontRef idx="minor">
            <a:schemeClr val="dk1"/>
          </a:fontRef>
        </p:style>
        <p:txBody>
          <a:bodyPr>
            <a:noAutofit/>
          </a:bodyPr>
          <a:lstStyle/>
          <a:p>
            <a:pPr marL="0" indent="-457200">
              <a:spcBef>
                <a:spcPts val="600"/>
              </a:spcBef>
              <a:buFont typeface="+mj-lt"/>
              <a:buAutoNum type="arabicPeriod"/>
            </a:pPr>
            <a:r>
              <a:rPr lang="en-US" sz="4500" dirty="0" smtClean="0">
                <a:effectLst>
                  <a:outerShdw blurRad="38100" dist="38100" dir="2700000" algn="tl">
                    <a:srgbClr val="0064E2"/>
                  </a:outerShdw>
                </a:effectLst>
              </a:rPr>
              <a:t> </a:t>
            </a:r>
            <a:r>
              <a:rPr lang="en-US" sz="3800" dirty="0" smtClean="0">
                <a:effectLst>
                  <a:outerShdw blurRad="38100" dist="38100" dir="2700000" algn="tl">
                    <a:srgbClr val="0064E2"/>
                  </a:outerShdw>
                </a:effectLst>
              </a:rPr>
              <a:t>Choose an object in the classroom.</a:t>
            </a:r>
          </a:p>
          <a:p>
            <a:pPr marL="0" indent="-457200">
              <a:spcBef>
                <a:spcPts val="600"/>
              </a:spcBef>
              <a:buFont typeface="+mj-lt"/>
              <a:buAutoNum type="arabicPeriod"/>
            </a:pPr>
            <a:r>
              <a:rPr lang="en-US" sz="3800" dirty="0" smtClean="0">
                <a:effectLst>
                  <a:outerShdw blurRad="38100" dist="38100" dir="2700000" algn="tl">
                    <a:srgbClr val="0064E2"/>
                  </a:outerShdw>
                </a:effectLst>
              </a:rPr>
              <a:t> Without pointing to, describing, or naming the object, give directions to a classmate for finding it. </a:t>
            </a:r>
          </a:p>
          <a:p>
            <a:pPr marL="0" indent="-457200">
              <a:spcBef>
                <a:spcPts val="600"/>
              </a:spcBef>
              <a:buFont typeface="+mj-lt"/>
              <a:buAutoNum type="arabicPeriod"/>
            </a:pPr>
            <a:r>
              <a:rPr lang="en-US" sz="3800" dirty="0" smtClean="0">
                <a:effectLst>
                  <a:outerShdw blurRad="38100" dist="38100" dir="2700000" algn="tl">
                    <a:srgbClr val="0064E2"/>
                  </a:outerShdw>
                </a:effectLst>
              </a:rPr>
              <a:t> Ask your classmate to identify the object using your directions. </a:t>
            </a:r>
          </a:p>
          <a:p>
            <a:pPr marL="692150" lvl="2" indent="-457200">
              <a:buFont typeface="Arial"/>
              <a:buChar char="•"/>
            </a:pPr>
            <a:r>
              <a:rPr lang="en-US" sz="3400" dirty="0" smtClean="0">
                <a:effectLst>
                  <a:outerShdw blurRad="38100" dist="38100" dir="2700000" algn="tl">
                    <a:srgbClr val="0064E2"/>
                  </a:outerShdw>
                </a:effectLst>
              </a:rPr>
              <a:t>Go until your partner finds the object.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5500" dirty="0" smtClean="0">
                <a:effectLst>
                  <a:outerShdw blurRad="38100" dist="38100" dir="2700000" algn="tl">
                    <a:srgbClr val="0064E2"/>
                  </a:outerShdw>
                </a:effectLst>
              </a:rPr>
              <a:t>What do YOU think??</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5000" dirty="0" smtClean="0">
                <a:effectLst>
                  <a:outerShdw blurRad="38100" dist="38100" dir="2700000" algn="tl">
                    <a:srgbClr val="0064E2"/>
                  </a:outerShdw>
                </a:effectLst>
              </a:rPr>
              <a:t>What kinds of information must you give another person when you are trying to describe a location?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5500" dirty="0" smtClean="0">
                <a:effectLst>
                  <a:outerShdw blurRad="38100" dist="38100" dir="2700000" algn="tl">
                    <a:srgbClr val="0064E2"/>
                  </a:outerShdw>
                </a:effectLst>
              </a:rPr>
              <a:t>So…what is POSITION? </a:t>
            </a:r>
          </a:p>
        </p:txBody>
      </p:sp>
      <p:sp>
        <p:nvSpPr>
          <p:cNvPr id="3" name="Content Placeholder 2"/>
          <p:cNvSpPr>
            <a:spLocks noGrp="1"/>
          </p:cNvSpPr>
          <p:nvPr>
            <p:ph idx="1"/>
          </p:nvPr>
        </p:nvSpPr>
        <p:spPr>
          <a:xfrm>
            <a:off x="228600" y="1905000"/>
            <a:ext cx="8763000" cy="4724400"/>
          </a:xfrm>
        </p:spPr>
        <p:style>
          <a:lnRef idx="1">
            <a:schemeClr val="accent2"/>
          </a:lnRef>
          <a:fillRef idx="2">
            <a:schemeClr val="accent2"/>
          </a:fillRef>
          <a:effectRef idx="1">
            <a:schemeClr val="accent2"/>
          </a:effectRef>
          <a:fontRef idx="minor">
            <a:schemeClr val="dk1"/>
          </a:fontRef>
        </p:style>
        <p:txBody>
          <a:bodyPr>
            <a:noAutofit/>
          </a:bodyPr>
          <a:lstStyle/>
          <a:p>
            <a:r>
              <a:rPr lang="en-US" sz="4500" dirty="0" smtClean="0">
                <a:effectLst>
                  <a:outerShdw blurRad="38100" dist="38100" dir="2700000" algn="tl">
                    <a:srgbClr val="0064E2"/>
                  </a:outerShdw>
                </a:effectLst>
              </a:rPr>
              <a:t>The position is the </a:t>
            </a:r>
            <a:r>
              <a:rPr lang="en-US" sz="4500" u="sng" dirty="0" smtClean="0">
                <a:solidFill>
                  <a:srgbClr val="FF0000"/>
                </a:solidFill>
                <a:effectLst>
                  <a:outerShdw blurRad="38100" dist="38100" dir="2700000" algn="tl">
                    <a:srgbClr val="0064E2"/>
                  </a:outerShdw>
                </a:effectLst>
              </a:rPr>
              <a:t>location</a:t>
            </a:r>
            <a:r>
              <a:rPr lang="en-US" sz="4500" dirty="0" smtClean="0">
                <a:effectLst>
                  <a:outerShdw blurRad="38100" dist="38100" dir="2700000" algn="tl">
                    <a:srgbClr val="0064E2"/>
                  </a:outerShdw>
                </a:effectLst>
              </a:rPr>
              <a:t> of an object or place. </a:t>
            </a:r>
          </a:p>
          <a:p>
            <a:r>
              <a:rPr lang="en-US" sz="4500" dirty="0" smtClean="0">
                <a:effectLst>
                  <a:outerShdw blurRad="38100" dist="38100" dir="2700000" algn="tl">
                    <a:srgbClr val="0064E2"/>
                  </a:outerShdw>
                </a:effectLst>
              </a:rPr>
              <a:t>Often you describe where something is by </a:t>
            </a:r>
            <a:r>
              <a:rPr lang="en-US" sz="4500" u="sng" dirty="0" smtClean="0">
                <a:solidFill>
                  <a:srgbClr val="FF0000"/>
                </a:solidFill>
                <a:effectLst>
                  <a:outerShdw blurRad="38100" dist="38100" dir="2700000" algn="tl">
                    <a:srgbClr val="0064E2"/>
                  </a:outerShdw>
                </a:effectLst>
              </a:rPr>
              <a:t>comparing</a:t>
            </a:r>
            <a:r>
              <a:rPr lang="en-US" sz="4500" i="1" dirty="0" smtClean="0">
                <a:effectLst>
                  <a:outerShdw blurRad="38100" dist="38100" dir="2700000" algn="tl">
                    <a:srgbClr val="0064E2"/>
                  </a:outerShdw>
                </a:effectLst>
              </a:rPr>
              <a:t> </a:t>
            </a:r>
            <a:r>
              <a:rPr lang="en-US" sz="4500" dirty="0" smtClean="0">
                <a:effectLst>
                  <a:outerShdw blurRad="38100" dist="38100" dir="2700000" algn="tl">
                    <a:srgbClr val="0064E2"/>
                  </a:outerShdw>
                </a:effectLst>
              </a:rPr>
              <a:t>it to </a:t>
            </a:r>
            <a:r>
              <a:rPr lang="en-US" sz="4500" u="sng" dirty="0" smtClean="0">
                <a:solidFill>
                  <a:srgbClr val="FF0000"/>
                </a:solidFill>
                <a:effectLst>
                  <a:outerShdw blurRad="38100" dist="38100" dir="2700000" algn="tl">
                    <a:srgbClr val="0064E2"/>
                  </a:outerShdw>
                </a:effectLst>
              </a:rPr>
              <a:t>your position</a:t>
            </a:r>
            <a:r>
              <a:rPr lang="en-US" sz="4500" dirty="0" smtClean="0">
                <a:solidFill>
                  <a:srgbClr val="FF0000"/>
                </a:solidFill>
                <a:effectLst>
                  <a:outerShdw blurRad="38100" dist="38100" dir="2700000" algn="tl">
                    <a:srgbClr val="0064E2"/>
                  </a:outerShdw>
                </a:effectLst>
              </a:rPr>
              <a:t> </a:t>
            </a:r>
            <a:r>
              <a:rPr lang="en-US" sz="4500" dirty="0" smtClean="0">
                <a:effectLst>
                  <a:outerShdw blurRad="38100" dist="38100" dir="2700000" algn="tl">
                    <a:srgbClr val="0064E2"/>
                  </a:outerShdw>
                </a:effectLst>
              </a:rPr>
              <a:t>or the position of another object or place.</a:t>
            </a:r>
          </a:p>
        </p:txBody>
      </p:sp>
      <p:pic>
        <p:nvPicPr>
          <p:cNvPr id="4" name="Picture 3"/>
          <p:cNvPicPr>
            <a:picLocks noChangeAspect="1"/>
          </p:cNvPicPr>
          <p:nvPr/>
        </p:nvPicPr>
        <p:blipFill>
          <a:blip r:embed="rId2"/>
          <a:stretch>
            <a:fillRect/>
          </a:stretch>
        </p:blipFill>
        <p:spPr>
          <a:xfrm>
            <a:off x="0" y="381000"/>
            <a:ext cx="1244489" cy="1295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pPr algn="l" eaLnBrk="1" hangingPunct="1"/>
            <a:r>
              <a:rPr lang="en-US" sz="5500" dirty="0" smtClean="0">
                <a:effectLst>
                  <a:outerShdw blurRad="38100" dist="38100" dir="2700000" algn="tl">
                    <a:srgbClr val="FFFFFF"/>
                  </a:outerShdw>
                </a:effectLst>
              </a:rPr>
              <a:t>Example</a:t>
            </a:r>
          </a:p>
        </p:txBody>
      </p:sp>
      <p:pic>
        <p:nvPicPr>
          <p:cNvPr id="28675" name="Picture 2"/>
          <p:cNvPicPr>
            <a:picLocks noGrp="1" noChangeAspect="1" noChangeArrowheads="1"/>
          </p:cNvPicPr>
          <p:nvPr>
            <p:ph idx="1"/>
          </p:nvPr>
        </p:nvPicPr>
        <p:blipFill>
          <a:blip r:embed="rId3" cstate="print"/>
          <a:srcRect t="-1312" b="-1312"/>
          <a:stretch>
            <a:fillRect/>
          </a:stretch>
        </p:blipFill>
        <p:spPr bwMode="auto">
          <a:noFill/>
        </p:spPr>
      </p:pic>
      <p:sp>
        <p:nvSpPr>
          <p:cNvPr id="4" name="Up-Down Arrow 3"/>
          <p:cNvSpPr/>
          <p:nvPr/>
        </p:nvSpPr>
        <p:spPr>
          <a:xfrm>
            <a:off x="4191000" y="228600"/>
            <a:ext cx="457200" cy="1600200"/>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Left-Right Arrow 4"/>
          <p:cNvSpPr/>
          <p:nvPr/>
        </p:nvSpPr>
        <p:spPr>
          <a:xfrm>
            <a:off x="3181350" y="2254250"/>
            <a:ext cx="2667000" cy="4572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4876800" y="838200"/>
            <a:ext cx="2057400" cy="369888"/>
          </a:xfrm>
          <a:prstGeom prst="rect">
            <a:avLst/>
          </a:prstGeom>
          <a:noFill/>
          <a:ln w="9525">
            <a:noFill/>
            <a:miter lim="800000"/>
            <a:headEnd/>
            <a:tailEnd/>
          </a:ln>
        </p:spPr>
        <p:txBody>
          <a:bodyPr>
            <a:spAutoFit/>
          </a:bodyPr>
          <a:lstStyle/>
          <a:p>
            <a:r>
              <a:rPr lang="en-US" b="1" dirty="0">
                <a:solidFill>
                  <a:srgbClr val="FF0000"/>
                </a:solidFill>
              </a:rPr>
              <a:t>Vertical </a:t>
            </a:r>
          </a:p>
        </p:txBody>
      </p:sp>
      <p:sp>
        <p:nvSpPr>
          <p:cNvPr id="7" name="TextBox 6"/>
          <p:cNvSpPr txBox="1">
            <a:spLocks noChangeArrowheads="1"/>
          </p:cNvSpPr>
          <p:nvPr/>
        </p:nvSpPr>
        <p:spPr bwMode="auto">
          <a:xfrm>
            <a:off x="5867400" y="2286000"/>
            <a:ext cx="1905000" cy="369888"/>
          </a:xfrm>
          <a:prstGeom prst="rect">
            <a:avLst/>
          </a:prstGeom>
          <a:noFill/>
          <a:ln w="9525">
            <a:noFill/>
            <a:miter lim="800000"/>
            <a:headEnd/>
            <a:tailEnd/>
          </a:ln>
        </p:spPr>
        <p:txBody>
          <a:bodyPr>
            <a:spAutoFit/>
          </a:bodyPr>
          <a:lstStyle/>
          <a:p>
            <a:r>
              <a:rPr lang="en-US" b="1" dirty="0">
                <a:solidFill>
                  <a:srgbClr val="FF0000"/>
                </a:solidFill>
              </a:rPr>
              <a:t>Horizontal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6987</TotalTime>
  <Words>1275</Words>
  <Application>Microsoft Office PowerPoint</Application>
  <PresentationFormat>On-screen Show (4:3)</PresentationFormat>
  <Paragraphs>125</Paragraphs>
  <Slides>38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Times New Roman</vt:lpstr>
      <vt:lpstr>Wingdings</vt:lpstr>
      <vt:lpstr>Wingdings 2</vt:lpstr>
      <vt:lpstr>Office Theme</vt:lpstr>
      <vt:lpstr>Athletics Women’s 4 x 100 meter Relay Final – USA World Record</vt:lpstr>
      <vt:lpstr>What do you think today’s lesson is about???</vt:lpstr>
      <vt:lpstr>What is Motion?</vt:lpstr>
      <vt:lpstr>Turn and talk to your partner</vt:lpstr>
      <vt:lpstr>We know what MOTION is, but what is POSITION??</vt:lpstr>
      <vt:lpstr>How do you describe the location of an object?</vt:lpstr>
      <vt:lpstr>What do YOU think??</vt:lpstr>
      <vt:lpstr>So…what is POSITION? </vt:lpstr>
      <vt:lpstr>Example</vt:lpstr>
      <vt:lpstr>Lets try this ourselves! </vt:lpstr>
      <vt:lpstr>What is Motion??</vt:lpstr>
      <vt:lpstr>Motion</vt:lpstr>
      <vt:lpstr>Position</vt:lpstr>
      <vt:lpstr>I live about 7 miles WEST of JMMS.</vt:lpstr>
      <vt:lpstr>PowerPoint Presentation</vt:lpstr>
      <vt:lpstr>Non example: A flying bird</vt:lpstr>
      <vt:lpstr>Example: A sidewalk</vt:lpstr>
      <vt:lpstr>Non example: A moving bus</vt:lpstr>
      <vt:lpstr>Non-example: A car at stoplight</vt:lpstr>
      <vt:lpstr>Example: A tree</vt:lpstr>
      <vt:lpstr>PowerPoint Presentation</vt:lpstr>
      <vt:lpstr>PowerPoint Presentation</vt:lpstr>
      <vt:lpstr>Are you or are you not moving?</vt:lpstr>
      <vt:lpstr>Is the sun actually moving?</vt:lpstr>
      <vt:lpstr>PowerPoint Presentation</vt:lpstr>
      <vt:lpstr>You are skate boarding 15 mph.</vt:lpstr>
      <vt:lpstr>Anticipation Questions! </vt:lpstr>
      <vt:lpstr>Relative Motion</vt:lpstr>
      <vt:lpstr>Frame of Reference </vt:lpstr>
      <vt:lpstr>PowerPoint Presentation</vt:lpstr>
      <vt:lpstr>Frame of Reference </vt:lpstr>
      <vt:lpstr>Are you or are you not moving?</vt:lpstr>
      <vt:lpstr>Example 1 – THINK, PAIR, SHARE</vt:lpstr>
      <vt:lpstr>Example 1</vt:lpstr>
      <vt:lpstr>Example 2 – THINK, PAIR, SHARE</vt:lpstr>
      <vt:lpstr>Example 2</vt:lpstr>
      <vt:lpstr>QUICK REVIEW:</vt:lpstr>
      <vt:lpstr>Check Your Understanding –  Sit or Stand</vt:lpstr>
    </vt:vector>
  </TitlesOfParts>
  <Company>East Carolina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MOTION???</dc:title>
  <dc:creator>Alfreda</dc:creator>
  <cp:lastModifiedBy>Laura Mettler</cp:lastModifiedBy>
  <cp:revision>152</cp:revision>
  <dcterms:created xsi:type="dcterms:W3CDTF">2015-02-09T11:36:43Z</dcterms:created>
  <dcterms:modified xsi:type="dcterms:W3CDTF">2015-10-31T09:35:58Z</dcterms:modified>
</cp:coreProperties>
</file>